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sldIdLst>
    <p:sldId id="315" r:id="rId5"/>
    <p:sldId id="414" r:id="rId6"/>
    <p:sldId id="427" r:id="rId7"/>
    <p:sldId id="428" r:id="rId8"/>
    <p:sldId id="429" r:id="rId9"/>
    <p:sldId id="430" r:id="rId10"/>
    <p:sldId id="431" r:id="rId11"/>
    <p:sldId id="432" r:id="rId12"/>
    <p:sldId id="433" r:id="rId13"/>
    <p:sldId id="434" r:id="rId14"/>
    <p:sldId id="388" r:id="rId15"/>
    <p:sldId id="408" r:id="rId16"/>
    <p:sldId id="409" r:id="rId17"/>
    <p:sldId id="412" r:id="rId18"/>
    <p:sldId id="413" r:id="rId19"/>
    <p:sldId id="403" r:id="rId20"/>
    <p:sldId id="389" r:id="rId21"/>
    <p:sldId id="397" r:id="rId22"/>
    <p:sldId id="402" r:id="rId23"/>
    <p:sldId id="382" r:id="rId24"/>
    <p:sldId id="353" r:id="rId25"/>
    <p:sldId id="347" r:id="rId26"/>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a Radini" initials="RR" lastIdx="1" clrIdx="0">
    <p:extLst>
      <p:ext uri="{19B8F6BF-5375-455C-9EA6-DF929625EA0E}">
        <p15:presenceInfo xmlns:p15="http://schemas.microsoft.com/office/powerpoint/2012/main" userId="S::radini@istat.it::7d25cf42-785d-4e77-b32e-cb8e020b9c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199CFF"/>
    <a:srgbClr val="0CE4CF"/>
    <a:srgbClr val="79FFB6"/>
    <a:srgbClr val="2BF57D"/>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0759" autoAdjust="0"/>
  </p:normalViewPr>
  <p:slideViewPr>
    <p:cSldViewPr snapToGrid="0" showGuides="1">
      <p:cViewPr varScale="1">
        <p:scale>
          <a:sx n="90" d="100"/>
          <a:sy n="90" d="100"/>
        </p:scale>
        <p:origin x="924" y="7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a:t>
            </a:fld>
            <a:endParaRPr lang="en-US"/>
          </a:p>
        </p:txBody>
      </p:sp>
    </p:spTree>
    <p:extLst>
      <p:ext uri="{BB962C8B-B14F-4D97-AF65-F5344CB8AC3E}">
        <p14:creationId xmlns:p14="http://schemas.microsoft.com/office/powerpoint/2010/main" val="155116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10</a:t>
            </a:fld>
            <a:endParaRPr lang="en-US"/>
          </a:p>
        </p:txBody>
      </p:sp>
    </p:spTree>
    <p:extLst>
      <p:ext uri="{BB962C8B-B14F-4D97-AF65-F5344CB8AC3E}">
        <p14:creationId xmlns:p14="http://schemas.microsoft.com/office/powerpoint/2010/main" val="1929096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11</a:t>
            </a:fld>
            <a:endParaRPr lang="en-US"/>
          </a:p>
        </p:txBody>
      </p:sp>
    </p:spTree>
    <p:extLst>
      <p:ext uri="{BB962C8B-B14F-4D97-AF65-F5344CB8AC3E}">
        <p14:creationId xmlns:p14="http://schemas.microsoft.com/office/powerpoint/2010/main" val="371643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12</a:t>
            </a:fld>
            <a:endParaRPr lang="en-US"/>
          </a:p>
        </p:txBody>
      </p:sp>
    </p:spTree>
    <p:extLst>
      <p:ext uri="{BB962C8B-B14F-4D97-AF65-F5344CB8AC3E}">
        <p14:creationId xmlns:p14="http://schemas.microsoft.com/office/powerpoint/2010/main" val="21707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13</a:t>
            </a:fld>
            <a:endParaRPr lang="en-US"/>
          </a:p>
        </p:txBody>
      </p:sp>
    </p:spTree>
    <p:extLst>
      <p:ext uri="{BB962C8B-B14F-4D97-AF65-F5344CB8AC3E}">
        <p14:creationId xmlns:p14="http://schemas.microsoft.com/office/powerpoint/2010/main" val="22733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14</a:t>
            </a:fld>
            <a:endParaRPr lang="en-US"/>
          </a:p>
        </p:txBody>
      </p:sp>
    </p:spTree>
    <p:extLst>
      <p:ext uri="{BB962C8B-B14F-4D97-AF65-F5344CB8AC3E}">
        <p14:creationId xmlns:p14="http://schemas.microsoft.com/office/powerpoint/2010/main" val="59037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15</a:t>
            </a:fld>
            <a:endParaRPr lang="en-US"/>
          </a:p>
        </p:txBody>
      </p:sp>
    </p:spTree>
    <p:extLst>
      <p:ext uri="{BB962C8B-B14F-4D97-AF65-F5344CB8AC3E}">
        <p14:creationId xmlns:p14="http://schemas.microsoft.com/office/powerpoint/2010/main" val="3296014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16</a:t>
            </a:fld>
            <a:endParaRPr lang="en-US"/>
          </a:p>
        </p:txBody>
      </p:sp>
    </p:spTree>
    <p:extLst>
      <p:ext uri="{BB962C8B-B14F-4D97-AF65-F5344CB8AC3E}">
        <p14:creationId xmlns:p14="http://schemas.microsoft.com/office/powerpoint/2010/main" val="120726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17</a:t>
            </a:fld>
            <a:endParaRPr lang="en-US"/>
          </a:p>
        </p:txBody>
      </p:sp>
    </p:spTree>
    <p:extLst>
      <p:ext uri="{BB962C8B-B14F-4D97-AF65-F5344CB8AC3E}">
        <p14:creationId xmlns:p14="http://schemas.microsoft.com/office/powerpoint/2010/main" val="126529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18</a:t>
            </a:fld>
            <a:endParaRPr lang="en-US"/>
          </a:p>
        </p:txBody>
      </p:sp>
    </p:spTree>
    <p:extLst>
      <p:ext uri="{BB962C8B-B14F-4D97-AF65-F5344CB8AC3E}">
        <p14:creationId xmlns:p14="http://schemas.microsoft.com/office/powerpoint/2010/main" val="96250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19</a:t>
            </a:fld>
            <a:endParaRPr lang="en-US"/>
          </a:p>
        </p:txBody>
      </p:sp>
    </p:spTree>
    <p:extLst>
      <p:ext uri="{BB962C8B-B14F-4D97-AF65-F5344CB8AC3E}">
        <p14:creationId xmlns:p14="http://schemas.microsoft.com/office/powerpoint/2010/main" val="198950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2</a:t>
            </a:fld>
            <a:endParaRPr lang="en-US"/>
          </a:p>
        </p:txBody>
      </p:sp>
    </p:spTree>
    <p:extLst>
      <p:ext uri="{BB962C8B-B14F-4D97-AF65-F5344CB8AC3E}">
        <p14:creationId xmlns:p14="http://schemas.microsoft.com/office/powerpoint/2010/main" val="118170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20</a:t>
            </a:fld>
            <a:endParaRPr lang="en-US"/>
          </a:p>
        </p:txBody>
      </p:sp>
    </p:spTree>
    <p:extLst>
      <p:ext uri="{BB962C8B-B14F-4D97-AF65-F5344CB8AC3E}">
        <p14:creationId xmlns:p14="http://schemas.microsoft.com/office/powerpoint/2010/main" val="1777072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21</a:t>
            </a:fld>
            <a:endParaRPr lang="en-US"/>
          </a:p>
        </p:txBody>
      </p:sp>
    </p:spTree>
    <p:extLst>
      <p:ext uri="{BB962C8B-B14F-4D97-AF65-F5344CB8AC3E}">
        <p14:creationId xmlns:p14="http://schemas.microsoft.com/office/powerpoint/2010/main" val="200682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22</a:t>
            </a:fld>
            <a:endParaRPr lang="en-US"/>
          </a:p>
        </p:txBody>
      </p:sp>
    </p:spTree>
    <p:extLst>
      <p:ext uri="{BB962C8B-B14F-4D97-AF65-F5344CB8AC3E}">
        <p14:creationId xmlns:p14="http://schemas.microsoft.com/office/powerpoint/2010/main" val="397210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3</a:t>
            </a:fld>
            <a:endParaRPr lang="en-US"/>
          </a:p>
        </p:txBody>
      </p:sp>
    </p:spTree>
    <p:extLst>
      <p:ext uri="{BB962C8B-B14F-4D97-AF65-F5344CB8AC3E}">
        <p14:creationId xmlns:p14="http://schemas.microsoft.com/office/powerpoint/2010/main" val="200322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4</a:t>
            </a:fld>
            <a:endParaRPr lang="en-US"/>
          </a:p>
        </p:txBody>
      </p:sp>
    </p:spTree>
    <p:extLst>
      <p:ext uri="{BB962C8B-B14F-4D97-AF65-F5344CB8AC3E}">
        <p14:creationId xmlns:p14="http://schemas.microsoft.com/office/powerpoint/2010/main" val="71970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5</a:t>
            </a:fld>
            <a:endParaRPr lang="en-US"/>
          </a:p>
        </p:txBody>
      </p:sp>
    </p:spTree>
    <p:extLst>
      <p:ext uri="{BB962C8B-B14F-4D97-AF65-F5344CB8AC3E}">
        <p14:creationId xmlns:p14="http://schemas.microsoft.com/office/powerpoint/2010/main" val="285304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6</a:t>
            </a:fld>
            <a:endParaRPr lang="en-US"/>
          </a:p>
        </p:txBody>
      </p:sp>
    </p:spTree>
    <p:extLst>
      <p:ext uri="{BB962C8B-B14F-4D97-AF65-F5344CB8AC3E}">
        <p14:creationId xmlns:p14="http://schemas.microsoft.com/office/powerpoint/2010/main" val="46878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7</a:t>
            </a:fld>
            <a:endParaRPr lang="en-US"/>
          </a:p>
        </p:txBody>
      </p:sp>
    </p:spTree>
    <p:extLst>
      <p:ext uri="{BB962C8B-B14F-4D97-AF65-F5344CB8AC3E}">
        <p14:creationId xmlns:p14="http://schemas.microsoft.com/office/powerpoint/2010/main" val="1968213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8</a:t>
            </a:fld>
            <a:endParaRPr lang="en-US"/>
          </a:p>
        </p:txBody>
      </p:sp>
    </p:spTree>
    <p:extLst>
      <p:ext uri="{BB962C8B-B14F-4D97-AF65-F5344CB8AC3E}">
        <p14:creationId xmlns:p14="http://schemas.microsoft.com/office/powerpoint/2010/main" val="99196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9</a:t>
            </a:fld>
            <a:endParaRPr lang="en-US"/>
          </a:p>
        </p:txBody>
      </p:sp>
    </p:spTree>
    <p:extLst>
      <p:ext uri="{BB962C8B-B14F-4D97-AF65-F5344CB8AC3E}">
        <p14:creationId xmlns:p14="http://schemas.microsoft.com/office/powerpoint/2010/main" val="2784244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g"/><Relationship Id="rId18" Type="http://schemas.openxmlformats.org/officeDocument/2006/relationships/image" Target="../media/image34.jpg"/><Relationship Id="rId3" Type="http://schemas.openxmlformats.org/officeDocument/2006/relationships/image" Target="../media/image19.png"/><Relationship Id="rId21" Type="http://schemas.openxmlformats.org/officeDocument/2006/relationships/image" Target="../media/image37.jpg"/><Relationship Id="rId7" Type="http://schemas.openxmlformats.org/officeDocument/2006/relationships/image" Target="../media/image23.png"/><Relationship Id="rId12" Type="http://schemas.openxmlformats.org/officeDocument/2006/relationships/image" Target="../media/image28.jpg"/><Relationship Id="rId17" Type="http://schemas.openxmlformats.org/officeDocument/2006/relationships/image" Target="../media/image33.jpg"/><Relationship Id="rId2" Type="http://schemas.openxmlformats.org/officeDocument/2006/relationships/notesSlide" Target="../notesSlides/notesSlide12.xml"/><Relationship Id="rId16" Type="http://schemas.openxmlformats.org/officeDocument/2006/relationships/image" Target="../media/image32.jpg"/><Relationship Id="rId20"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g"/><Relationship Id="rId24" Type="http://schemas.openxmlformats.org/officeDocument/2006/relationships/image" Target="../media/image40.jpg"/><Relationship Id="rId5" Type="http://schemas.openxmlformats.org/officeDocument/2006/relationships/image" Target="../media/image21.png"/><Relationship Id="rId15" Type="http://schemas.openxmlformats.org/officeDocument/2006/relationships/image" Target="../media/image31.jpg"/><Relationship Id="rId23" Type="http://schemas.openxmlformats.org/officeDocument/2006/relationships/image" Target="../media/image39.jpg"/><Relationship Id="rId10" Type="http://schemas.openxmlformats.org/officeDocument/2006/relationships/image" Target="../media/image26.jpg"/><Relationship Id="rId19" Type="http://schemas.openxmlformats.org/officeDocument/2006/relationships/image" Target="../media/image35.jpg"/><Relationship Id="rId4" Type="http://schemas.openxmlformats.org/officeDocument/2006/relationships/image" Target="../media/image20.png"/><Relationship Id="rId9" Type="http://schemas.openxmlformats.org/officeDocument/2006/relationships/image" Target="../media/image25.jpg"/><Relationship Id="rId14" Type="http://schemas.openxmlformats.org/officeDocument/2006/relationships/image" Target="../media/image30.jpg"/><Relationship Id="rId22" Type="http://schemas.openxmlformats.org/officeDocument/2006/relationships/image" Target="../media/image38.jp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wmf"/><Relationship Id="rId3" Type="http://schemas.openxmlformats.org/officeDocument/2006/relationships/notesSlide" Target="../notesSlides/notesSlide13.xml"/><Relationship Id="rId7" Type="http://schemas.openxmlformats.org/officeDocument/2006/relationships/image" Target="../media/image45.pn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jf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mailto:francesco.pugliese@istat.it"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69184" y="2801909"/>
            <a:ext cx="11184450" cy="2782819"/>
          </a:xfrm>
        </p:spPr>
        <p:txBody>
          <a:bodyPr>
            <a:normAutofit fontScale="90000"/>
          </a:bodyPr>
          <a:lstStyle/>
          <a:p>
            <a:r>
              <a:rPr lang="it-IT" b="1" dirty="0" smtClean="0"/>
              <a:t/>
            </a:r>
            <a:br>
              <a:rPr lang="it-IT" b="1" dirty="0" smtClean="0"/>
            </a:br>
            <a:r>
              <a:rPr lang="it-IT" sz="4400" b="1" u="sng" dirty="0" smtClean="0"/>
              <a:t>A</a:t>
            </a:r>
            <a:r>
              <a:rPr lang="en-US" sz="4400" b="1" u="sng" dirty="0" err="1" smtClean="0"/>
              <a:t>rtificial</a:t>
            </a:r>
            <a:r>
              <a:rPr lang="en-US" sz="4400" b="1" u="sng" dirty="0" smtClean="0"/>
              <a:t> </a:t>
            </a:r>
            <a:r>
              <a:rPr lang="en-US" sz="4400" b="1" u="sng" dirty="0"/>
              <a:t>Intelligence as a driver for Innovation in Official </a:t>
            </a:r>
            <a:r>
              <a:rPr lang="en-US" sz="4400" b="1" u="sng" dirty="0" smtClean="0"/>
              <a:t>Statistics</a:t>
            </a:r>
            <a:r>
              <a:rPr lang="en-US" sz="4400" b="1" dirty="0" smtClean="0"/>
              <a:t/>
            </a:r>
            <a:br>
              <a:rPr lang="en-US" sz="4400" b="1" dirty="0" smtClean="0"/>
            </a:br>
            <a:r>
              <a:rPr lang="en-US" sz="4400" b="1" dirty="0" smtClean="0"/>
              <a:t>Francesco Pugliese, </a:t>
            </a:r>
            <a:r>
              <a:rPr lang="it-IT" sz="4400" dirty="0"/>
              <a:t>Central </a:t>
            </a:r>
            <a:r>
              <a:rPr lang="it-IT" sz="4400" dirty="0" err="1"/>
              <a:t>Directorate</a:t>
            </a:r>
            <a:r>
              <a:rPr lang="it-IT" sz="4400" dirty="0"/>
              <a:t> for </a:t>
            </a:r>
            <a:r>
              <a:rPr lang="it-IT" sz="4400" dirty="0" err="1"/>
              <a:t>Methodology</a:t>
            </a:r>
            <a:r>
              <a:rPr lang="it-IT" sz="4400" dirty="0"/>
              <a:t> and Design of Statistical </a:t>
            </a:r>
            <a:r>
              <a:rPr lang="it-IT" sz="4400" dirty="0" err="1" smtClean="0"/>
              <a:t>Processes</a:t>
            </a:r>
            <a:r>
              <a:rPr lang="it-IT" sz="4400" dirty="0" smtClean="0"/>
              <a:t>, </a:t>
            </a:r>
            <a:r>
              <a:rPr lang="en-US" sz="4400" b="1" dirty="0" err="1" smtClean="0"/>
              <a:t>Istat</a:t>
            </a:r>
            <a:r>
              <a:rPr lang="en-US" b="1" dirty="0" smtClean="0"/>
              <a:t/>
            </a:r>
            <a:br>
              <a:rPr lang="en-US" b="1" dirty="0" smtClean="0"/>
            </a:br>
            <a:r>
              <a:rPr lang="it-IT" b="1" dirty="0" smtClean="0"/>
              <a:t/>
            </a:r>
            <a:br>
              <a:rPr lang="it-IT" b="1" dirty="0" smtClean="0"/>
            </a:br>
            <a:r>
              <a:rPr lang="it-IT" sz="2700" b="1" dirty="0" smtClean="0"/>
              <a:t>ARTIFICIAL </a:t>
            </a:r>
            <a:r>
              <a:rPr lang="it-IT" sz="2700" b="1" dirty="0"/>
              <a:t>INTELLIGENCE AND OFFICIAL STATISTICS: THE NEW FRONTIER OF INNOVATION</a:t>
            </a:r>
            <a:r>
              <a:rPr lang="it-IT" sz="2700" dirty="0"/>
              <a:t/>
            </a:r>
            <a:br>
              <a:rPr lang="it-IT" sz="2700" dirty="0"/>
            </a:br>
            <a:r>
              <a:rPr lang="it-IT" sz="2700" dirty="0"/>
              <a:t>Caserta | 12 </a:t>
            </a:r>
            <a:r>
              <a:rPr lang="it-IT" sz="2700" dirty="0" err="1"/>
              <a:t>November</a:t>
            </a:r>
            <a:r>
              <a:rPr lang="it-IT" sz="2700" dirty="0"/>
              <a:t> 2025 | </a:t>
            </a:r>
            <a:r>
              <a:rPr lang="it-IT" sz="2700" dirty="0" err="1"/>
              <a:t>University</a:t>
            </a:r>
            <a:r>
              <a:rPr lang="it-IT" sz="2700" dirty="0"/>
              <a:t> of Campania “Luigi Vanvitelli” | </a:t>
            </a:r>
            <a:r>
              <a:rPr lang="it-IT" sz="2700" dirty="0" err="1"/>
              <a:t>Department</a:t>
            </a:r>
            <a:r>
              <a:rPr lang="it-IT" sz="2700" dirty="0"/>
              <a:t> of </a:t>
            </a:r>
            <a:r>
              <a:rPr lang="it-IT" sz="2700" dirty="0" err="1"/>
              <a:t>Mathematics</a:t>
            </a:r>
            <a:r>
              <a:rPr lang="it-IT" sz="2700" dirty="0"/>
              <a:t> and </a:t>
            </a:r>
            <a:r>
              <a:rPr lang="it-IT" sz="2700" dirty="0" err="1"/>
              <a:t>Physics</a:t>
            </a:r>
            <a:r>
              <a:rPr lang="it-IT" sz="2700" dirty="0"/>
              <a:t> </a:t>
            </a:r>
            <a:r>
              <a:rPr lang="it-IT" sz="2700" dirty="0" smtClean="0"/>
              <a:t>| Abramo Lincoln Street, 5</a:t>
            </a:r>
            <a:r>
              <a:rPr lang="it-IT" sz="2700" dirty="0"/>
              <a:t/>
            </a:r>
            <a:br>
              <a:rPr lang="it-IT" sz="2700" dirty="0"/>
            </a:br>
            <a:r>
              <a:rPr lang="it-IT" sz="2700" b="1" dirty="0"/>
              <a:t>QUINDICESIMA GIORNATA ITALIANA DELLA STATISTICA </a:t>
            </a:r>
            <a:r>
              <a:rPr lang="it-IT" sz="2700" dirty="0"/>
              <a:t/>
            </a:r>
            <a:br>
              <a:rPr lang="it-IT" sz="2700" dirty="0"/>
            </a:br>
            <a:r>
              <a:rPr lang="en-US" dirty="0" smtClean="0"/>
              <a:t/>
            </a:r>
            <a:br>
              <a:rPr lang="en-US" dirty="0" smtClean="0"/>
            </a:br>
            <a:r>
              <a:rPr lang="en-US" sz="2400" dirty="0" smtClean="0"/>
              <a:t/>
            </a:r>
            <a:br>
              <a:rPr lang="en-US" sz="2400" dirty="0" smtClean="0"/>
            </a:br>
            <a:endParaRPr lang="it-IT" sz="2400" dirty="0"/>
          </a:p>
        </p:txBody>
      </p:sp>
      <p:sp>
        <p:nvSpPr>
          <p:cNvPr id="3" name="Segnaposto testo 2">
            <a:extLst>
              <a:ext uri="{FF2B5EF4-FFF2-40B4-BE49-F238E27FC236}">
                <a16:creationId xmlns:a16="http://schemas.microsoft.com/office/drawing/2014/main" id="{ADFE67CC-0EAE-4BEC-A961-535FE506AA10}"/>
              </a:ext>
            </a:extLst>
          </p:cNvPr>
          <p:cNvSpPr>
            <a:spLocks noGrp="1"/>
          </p:cNvSpPr>
          <p:nvPr>
            <p:ph type="body" idx="1"/>
          </p:nvPr>
        </p:nvSpPr>
        <p:spPr>
          <a:xfrm>
            <a:off x="469184" y="6495314"/>
            <a:ext cx="7481115" cy="179536"/>
          </a:xfrm>
        </p:spPr>
        <p:txBody>
          <a:bodyPr/>
          <a:lstStyle/>
          <a:p>
            <a:r>
              <a:rPr lang="it-IT" dirty="0"/>
              <a:t>Istat | DCME | MEC</a:t>
            </a:r>
          </a:p>
        </p:txBody>
      </p:sp>
      <p:pic>
        <p:nvPicPr>
          <p:cNvPr id="7" name="Immagine 6"/>
          <p:cNvPicPr/>
          <p:nvPr/>
        </p:nvPicPr>
        <p:blipFill>
          <a:blip r:embed="rId3" cstate="print">
            <a:extLst>
              <a:ext uri="{28A0092B-C50C-407E-A947-70E740481C1C}">
                <a14:useLocalDpi xmlns:a14="http://schemas.microsoft.com/office/drawing/2010/main" val="0"/>
              </a:ext>
            </a:extLst>
          </a:blip>
          <a:stretch>
            <a:fillRect/>
          </a:stretch>
        </p:blipFill>
        <p:spPr>
          <a:xfrm>
            <a:off x="10153564" y="5232480"/>
            <a:ext cx="1539433" cy="1417440"/>
          </a:xfrm>
          <a:prstGeom prst="rect">
            <a:avLst/>
          </a:prstGeom>
        </p:spPr>
      </p:pic>
      <p:pic>
        <p:nvPicPr>
          <p:cNvPr id="8" name="Immagine 7" descr="Immagine che contiene Carattere, testo, schermata, Elementi grafici&#10;&#10;Descrizione generata automaticamente"/>
          <p:cNvPicPr/>
          <p:nvPr/>
        </p:nvPicPr>
        <p:blipFill>
          <a:blip r:embed="rId4" cstate="print">
            <a:extLst>
              <a:ext uri="{28A0092B-C50C-407E-A947-70E740481C1C}">
                <a14:useLocalDpi xmlns:a14="http://schemas.microsoft.com/office/drawing/2010/main" val="0"/>
              </a:ext>
            </a:extLst>
          </a:blip>
          <a:stretch>
            <a:fillRect/>
          </a:stretch>
        </p:blipFill>
        <p:spPr>
          <a:xfrm>
            <a:off x="7568652" y="5284501"/>
            <a:ext cx="2277600" cy="1390349"/>
          </a:xfrm>
          <a:prstGeom prst="rect">
            <a:avLst/>
          </a:prstGeom>
        </p:spPr>
      </p:pic>
      <p:sp>
        <p:nvSpPr>
          <p:cNvPr id="9" name="Segnaposto testo 8"/>
          <p:cNvSpPr>
            <a:spLocks noGrp="1"/>
          </p:cNvSpPr>
          <p:nvPr>
            <p:ph type="body" idx="11"/>
          </p:nvPr>
        </p:nvSpPr>
        <p:spPr/>
        <p:txBody>
          <a:bodyPr/>
          <a:lstStyle/>
          <a:p>
            <a:endParaRPr lang="it-IT" dirty="0"/>
          </a:p>
        </p:txBody>
      </p:sp>
      <p:sp>
        <p:nvSpPr>
          <p:cNvPr id="10" name="Segnaposto testo 9"/>
          <p:cNvSpPr>
            <a:spLocks noGrp="1"/>
          </p:cNvSpPr>
          <p:nvPr>
            <p:ph type="body" idx="12"/>
          </p:nvPr>
        </p:nvSpPr>
        <p:spPr/>
        <p:txBody>
          <a:bodyPr/>
          <a:lstStyle/>
          <a:p>
            <a:endParaRPr lang="it-IT"/>
          </a:p>
        </p:txBody>
      </p:sp>
    </p:spTree>
    <p:extLst>
      <p:ext uri="{BB962C8B-B14F-4D97-AF65-F5344CB8AC3E}">
        <p14:creationId xmlns:p14="http://schemas.microsoft.com/office/powerpoint/2010/main" val="273070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10</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442B9BD5-84FE-48C5-A68E-207D015CF982}"/>
              </a:ext>
            </a:extLst>
          </p:cNvPr>
          <p:cNvSpPr txBox="1">
            <a:spLocks/>
          </p:cNvSpPr>
          <p:nvPr/>
        </p:nvSpPr>
        <p:spPr bwMode="auto">
          <a:xfrm>
            <a:off x="512844" y="73767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mtClean="0"/>
              <a:t>Second Maximum on the 6</a:t>
            </a:r>
            <a:r>
              <a:rPr lang="en-US" baseline="30000" smtClean="0"/>
              <a:t>th </a:t>
            </a:r>
            <a:r>
              <a:rPr lang="en-US" smtClean="0"/>
              <a:t>March</a:t>
            </a:r>
            <a:endParaRPr lang="en-US" dirty="0"/>
          </a:p>
        </p:txBody>
      </p:sp>
      <p:sp>
        <p:nvSpPr>
          <p:cNvPr id="9" name="Segnaposto testo 2">
            <a:extLst>
              <a:ext uri="{FF2B5EF4-FFF2-40B4-BE49-F238E27FC236}">
                <a16:creationId xmlns:a16="http://schemas.microsoft.com/office/drawing/2014/main" id="{F20798B0-41D0-60FE-1853-B1128600E950}"/>
              </a:ext>
            </a:extLst>
          </p:cNvPr>
          <p:cNvSpPr>
            <a:spLocks noGrp="1"/>
          </p:cNvSpPr>
          <p:nvPr>
            <p:ph type="body" idx="1"/>
          </p:nvPr>
        </p:nvSpPr>
        <p:spPr>
          <a:xfrm>
            <a:off x="512844" y="2063240"/>
            <a:ext cx="5157787" cy="563251"/>
          </a:xfrm>
          <a:prstGeom prst="roundRect">
            <a:avLst/>
          </a:prstGeom>
          <a:noFill/>
          <a:ln w="25400">
            <a:solidFill>
              <a:srgbClr val="92D050"/>
            </a:solidFill>
          </a:ln>
        </p:spPr>
        <p:txBody>
          <a:bodyPr>
            <a:normAutofit/>
          </a:bodyPr>
          <a:lstStyle/>
          <a:p>
            <a:pPr algn="ctr"/>
            <a:r>
              <a:rPr lang="it-IT" sz="3200" b="0" dirty="0">
                <a:solidFill>
                  <a:srgbClr val="92D050"/>
                </a:solidFill>
              </a:rPr>
              <a:t>Positive words</a:t>
            </a:r>
            <a:endParaRPr lang="en-GB" sz="3200" b="0" dirty="0">
              <a:solidFill>
                <a:srgbClr val="92D050"/>
              </a:solidFill>
            </a:endParaRPr>
          </a:p>
        </p:txBody>
      </p:sp>
      <p:pic>
        <p:nvPicPr>
          <p:cNvPr id="10" name="Segnaposto contenuto 9">
            <a:extLst>
              <a:ext uri="{FF2B5EF4-FFF2-40B4-BE49-F238E27FC236}">
                <a16:creationId xmlns:a16="http://schemas.microsoft.com/office/drawing/2014/main" id="{6362F733-B57F-98BD-10A6-E4287AC37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41" y="2851739"/>
            <a:ext cx="5263592" cy="2729829"/>
          </a:xfrm>
          <a:prstGeom prst="rect">
            <a:avLst/>
          </a:prstGeom>
          <a:effectLst>
            <a:outerShdw blurRad="50800" dist="38100" dir="2700000" algn="tl" rotWithShape="0">
              <a:prstClr val="black">
                <a:alpha val="40000"/>
              </a:prstClr>
            </a:outerShdw>
          </a:effectLst>
        </p:spPr>
      </p:pic>
      <p:sp>
        <p:nvSpPr>
          <p:cNvPr id="11" name="Segnaposto testo 3">
            <a:extLst>
              <a:ext uri="{FF2B5EF4-FFF2-40B4-BE49-F238E27FC236}">
                <a16:creationId xmlns:a16="http://schemas.microsoft.com/office/drawing/2014/main" id="{8C3C72FB-23B9-C510-1EAB-7A4E3E31656F}"/>
              </a:ext>
            </a:extLst>
          </p:cNvPr>
          <p:cNvSpPr txBox="1">
            <a:spLocks/>
          </p:cNvSpPr>
          <p:nvPr/>
        </p:nvSpPr>
        <p:spPr>
          <a:xfrm>
            <a:off x="6555015" y="2063241"/>
            <a:ext cx="5183188" cy="563251"/>
          </a:xfrm>
          <a:prstGeom prst="roundRect">
            <a:avLst/>
          </a:prstGeom>
          <a:solidFill>
            <a:schemeClr val="bg1"/>
          </a:solidFill>
          <a:ln w="25400">
            <a:solidFill>
              <a:srgbClr val="FF0000"/>
            </a:solidFill>
          </a:ln>
        </p:spPr>
        <p:txBody>
          <a:bodyPr vert="horz" lIns="91440" tIns="45720" rIns="91440" bIns="45720" rtlCol="0" anchor="b">
            <a:normAutofit fontScale="92500" lnSpcReduction="10000"/>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eaLnBrk="1" hangingPunct="1"/>
            <a:r>
              <a:rPr lang="it-IT" sz="3200" smtClean="0">
                <a:solidFill>
                  <a:srgbClr val="FF0000"/>
                </a:solidFill>
              </a:rPr>
              <a:t>Negative words</a:t>
            </a:r>
            <a:endParaRPr lang="en-GB" sz="3200" dirty="0">
              <a:solidFill>
                <a:srgbClr val="FF0000"/>
              </a:solidFill>
            </a:endParaRPr>
          </a:p>
        </p:txBody>
      </p:sp>
      <p:pic>
        <p:nvPicPr>
          <p:cNvPr id="12" name="Segnaposto contenuto 11">
            <a:extLst>
              <a:ext uri="{FF2B5EF4-FFF2-40B4-BE49-F238E27FC236}">
                <a16:creationId xmlns:a16="http://schemas.microsoft.com/office/drawing/2014/main" id="{14816F5C-7F13-0168-F6B8-89A822DD7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073" y="2851739"/>
            <a:ext cx="5428615" cy="28154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708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11</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Case </a:t>
            </a:r>
            <a:r>
              <a:rPr lang="it-IT"/>
              <a:t>2: AI </a:t>
            </a:r>
            <a:r>
              <a:rPr lang="it-IT" dirty="0"/>
              <a:t>for </a:t>
            </a:r>
            <a:r>
              <a:rPr lang="it-IT" dirty="0"/>
              <a:t>Land</a:t>
            </a:r>
            <a:r>
              <a:rPr lang="it-IT" dirty="0"/>
              <a:t> Cover</a:t>
            </a:r>
            <a:endParaRPr lang="it-IT" dirty="0"/>
          </a:p>
        </p:txBody>
      </p:sp>
      <p:sp>
        <p:nvSpPr>
          <p:cNvPr id="2" name="Rettangolo 1"/>
          <p:cNvSpPr/>
          <p:nvPr/>
        </p:nvSpPr>
        <p:spPr>
          <a:xfrm>
            <a:off x="468896" y="1375222"/>
            <a:ext cx="11152086" cy="2185214"/>
          </a:xfrm>
          <a:prstGeom prst="rect">
            <a:avLst/>
          </a:prstGeom>
        </p:spPr>
        <p:txBody>
          <a:bodyPr wrap="square">
            <a:spAutoFit/>
          </a:bodyPr>
          <a:lstStyle/>
          <a:p>
            <a:pPr marL="0" indent="0">
              <a:buNone/>
            </a:pPr>
            <a:r>
              <a:rPr lang="en-US" sz="2800" b="1" dirty="0">
                <a:solidFill>
                  <a:srgbClr val="595959"/>
                </a:solidFill>
                <a:latin typeface="Arial" panose="020B0604020202020204" pitchFamily="34" charset="0"/>
                <a:ea typeface="+mj-ea"/>
                <a:cs typeface="Arial" panose="020B0604020202020204" pitchFamily="34" charset="0"/>
              </a:rPr>
              <a:t>GOALS</a:t>
            </a:r>
          </a:p>
          <a:p>
            <a:pPr marL="0" indent="0" algn="just">
              <a:lnSpc>
                <a:spcPct val="120000"/>
              </a:lnSpc>
              <a:buNone/>
            </a:pPr>
            <a:r>
              <a:rPr lang="it-IT" b="1" spc="-1" dirty="0">
                <a:solidFill>
                  <a:srgbClr val="000000"/>
                </a:solidFill>
                <a:uFill>
                  <a:solidFill>
                    <a:srgbClr val="FFFFFF"/>
                  </a:solidFill>
                </a:uFill>
              </a:rPr>
              <a:t>Land</a:t>
            </a:r>
            <a:r>
              <a:rPr lang="it-IT" spc="-1" dirty="0">
                <a:solidFill>
                  <a:srgbClr val="000000"/>
                </a:solidFill>
                <a:uFill>
                  <a:solidFill>
                    <a:srgbClr val="FFFFFF"/>
                  </a:solidFill>
                </a:uFill>
              </a:rPr>
              <a:t> </a:t>
            </a:r>
            <a:r>
              <a:rPr lang="it-IT" b="1" spc="-1" dirty="0">
                <a:solidFill>
                  <a:srgbClr val="000000"/>
                </a:solidFill>
                <a:uFill>
                  <a:solidFill>
                    <a:srgbClr val="FFFFFF"/>
                  </a:solidFill>
                </a:uFill>
              </a:rPr>
              <a:t>Cover</a:t>
            </a:r>
            <a:r>
              <a:rPr lang="it-IT" spc="-1" dirty="0">
                <a:solidFill>
                  <a:srgbClr val="000000"/>
                </a:solidFill>
                <a:uFill>
                  <a:solidFill>
                    <a:srgbClr val="FFFFFF"/>
                  </a:solidFill>
                </a:uFill>
              </a:rPr>
              <a:t> (LC</a:t>
            </a:r>
            <a:r>
              <a:rPr lang="it-IT" spc="-1">
                <a:solidFill>
                  <a:srgbClr val="000000"/>
                </a:solidFill>
                <a:uFill>
                  <a:solidFill>
                    <a:srgbClr val="FFFFFF"/>
                  </a:solidFill>
                </a:uFill>
              </a:rPr>
              <a:t>) </a:t>
            </a:r>
            <a:r>
              <a:rPr lang="it-IT" spc="-1" smtClean="0">
                <a:solidFill>
                  <a:srgbClr val="000000"/>
                </a:solidFill>
                <a:uFill>
                  <a:solidFill>
                    <a:srgbClr val="FFFFFF"/>
                  </a:solidFill>
                </a:uFill>
              </a:rPr>
              <a:t>statistics </a:t>
            </a:r>
            <a:r>
              <a:rPr lang="it-IT" b="1" i="1" spc="-1" smtClean="0">
                <a:solidFill>
                  <a:srgbClr val="000000"/>
                </a:solidFill>
                <a:uFill>
                  <a:solidFill>
                    <a:srgbClr val="FFFFFF"/>
                  </a:solidFill>
                </a:uFill>
              </a:rPr>
              <a:t>(</a:t>
            </a:r>
            <a:r>
              <a:rPr lang="it-IT" b="1" i="1" smtClean="0">
                <a:solidFill>
                  <a:srgbClr val="222222"/>
                </a:solidFill>
              </a:rPr>
              <a:t>Bernasconi</a:t>
            </a:r>
            <a:r>
              <a:rPr lang="it-IT" b="1" i="1">
                <a:solidFill>
                  <a:srgbClr val="222222"/>
                </a:solidFill>
              </a:rPr>
              <a:t>, E., De Fausti, F., Pugliese, F., Scannapieco, M., &amp; Zardetto</a:t>
            </a:r>
            <a:r>
              <a:rPr lang="it-IT" b="1" i="1">
                <a:solidFill>
                  <a:srgbClr val="222222"/>
                </a:solidFill>
              </a:rPr>
              <a:t>, </a:t>
            </a:r>
            <a:r>
              <a:rPr lang="it-IT" b="1" i="1" smtClean="0">
                <a:solidFill>
                  <a:srgbClr val="222222"/>
                </a:solidFill>
              </a:rPr>
              <a:t>D., 2022)</a:t>
            </a:r>
            <a:r>
              <a:rPr lang="it-IT" i="1" smtClean="0">
                <a:solidFill>
                  <a:srgbClr val="222222"/>
                </a:solidFill>
              </a:rPr>
              <a:t> </a:t>
            </a:r>
            <a:r>
              <a:rPr lang="it-IT" spc="-1" smtClean="0">
                <a:solidFill>
                  <a:srgbClr val="000000"/>
                </a:solidFill>
                <a:uFill>
                  <a:solidFill>
                    <a:srgbClr val="FFFFFF"/>
                  </a:solidFill>
                </a:uFill>
              </a:rPr>
              <a:t>and </a:t>
            </a:r>
            <a:r>
              <a:rPr lang="it-IT" spc="-1" dirty="0" err="1">
                <a:solidFill>
                  <a:srgbClr val="000000"/>
                </a:solidFill>
                <a:uFill>
                  <a:solidFill>
                    <a:srgbClr val="FFFFFF"/>
                  </a:solidFill>
                </a:uFill>
              </a:rPr>
              <a:t>maps</a:t>
            </a:r>
            <a:r>
              <a:rPr lang="it-IT" spc="-1" dirty="0">
                <a:solidFill>
                  <a:srgbClr val="000000"/>
                </a:solidFill>
                <a:uFill>
                  <a:solidFill>
                    <a:srgbClr val="FFFFFF"/>
                  </a:solidFill>
                </a:uFill>
              </a:rPr>
              <a:t> are a </a:t>
            </a:r>
            <a:r>
              <a:rPr lang="it-IT" spc="-1" dirty="0" err="1">
                <a:solidFill>
                  <a:srgbClr val="000000"/>
                </a:solidFill>
                <a:uFill>
                  <a:solidFill>
                    <a:srgbClr val="FFFFFF"/>
                  </a:solidFill>
                </a:uFill>
              </a:rPr>
              <a:t>very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important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statistical</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product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As</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they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require</a:t>
            </a:r>
            <a:r>
              <a:rPr lang="it-IT" spc="-1" dirty="0">
                <a:solidFill>
                  <a:srgbClr val="000000"/>
                </a:solidFill>
                <a:uFill>
                  <a:solidFill>
                    <a:srgbClr val="FFFFFF"/>
                  </a:solidFill>
                </a:uFill>
              </a:rPr>
              <a:t> a big </a:t>
            </a:r>
            <a:r>
              <a:rPr lang="it-IT" spc="-1" dirty="0" err="1">
                <a:solidFill>
                  <a:srgbClr val="000000"/>
                </a:solidFill>
                <a:uFill>
                  <a:solidFill>
                    <a:srgbClr val="FFFFFF"/>
                  </a:solidFill>
                </a:uFill>
              </a:rPr>
              <a:t>effort</a:t>
            </a:r>
            <a:r>
              <a:rPr lang="it-IT" spc="-1" dirty="0">
                <a:solidFill>
                  <a:srgbClr val="000000"/>
                </a:solidFill>
                <a:uFill>
                  <a:solidFill>
                    <a:srgbClr val="FFFFFF"/>
                  </a:solidFill>
                </a:uFill>
              </a:rPr>
              <a:t> to be </a:t>
            </a:r>
            <a:r>
              <a:rPr lang="it-IT" spc="-1" dirty="0" err="1">
                <a:solidFill>
                  <a:srgbClr val="000000"/>
                </a:solidFill>
                <a:uFill>
                  <a:solidFill>
                    <a:srgbClr val="FFFFFF"/>
                  </a:solidFill>
                </a:uFill>
              </a:rPr>
              <a:t>created</a:t>
            </a:r>
            <a:r>
              <a:rPr lang="it-IT" spc="-1" dirty="0">
                <a:solidFill>
                  <a:srgbClr val="000000"/>
                </a:solidFill>
                <a:uFill>
                  <a:solidFill>
                    <a:srgbClr val="FFFFFF"/>
                  </a:solidFill>
                </a:uFill>
              </a:rPr>
              <a:t>, the idea </a:t>
            </a:r>
            <a:r>
              <a:rPr lang="it-IT" spc="-1" dirty="0" err="1">
                <a:solidFill>
                  <a:srgbClr val="000000"/>
                </a:solidFill>
                <a:uFill>
                  <a:solidFill>
                    <a:srgbClr val="FFFFFF"/>
                  </a:solidFill>
                </a:uFill>
              </a:rPr>
              <a:t>is</a:t>
            </a:r>
            <a:r>
              <a:rPr lang="it-IT" spc="-1" dirty="0">
                <a:solidFill>
                  <a:srgbClr val="000000"/>
                </a:solidFill>
                <a:uFill>
                  <a:solidFill>
                    <a:srgbClr val="FFFFFF"/>
                  </a:solidFill>
                </a:uFill>
              </a:rPr>
              <a:t> to </a:t>
            </a:r>
            <a:r>
              <a:rPr lang="it-IT" spc="-1" dirty="0" err="1">
                <a:solidFill>
                  <a:srgbClr val="000000"/>
                </a:solidFill>
                <a:uFill>
                  <a:solidFill>
                    <a:srgbClr val="FFFFFF"/>
                  </a:solidFill>
                </a:uFill>
              </a:rPr>
              <a:t>build</a:t>
            </a:r>
            <a:r>
              <a:rPr lang="it-IT" spc="-1" dirty="0">
                <a:solidFill>
                  <a:srgbClr val="000000"/>
                </a:solidFill>
                <a:uFill>
                  <a:solidFill>
                    <a:srgbClr val="FFFFFF"/>
                  </a:solidFill>
                </a:uFill>
              </a:rPr>
              <a:t> an </a:t>
            </a: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system</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that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processes</a:t>
            </a:r>
            <a:r>
              <a:rPr lang="it-IT" spc="-1" dirty="0">
                <a:solidFill>
                  <a:srgbClr val="000000"/>
                </a:solidFill>
                <a:uFill>
                  <a:solidFill>
                    <a:srgbClr val="FFFFFF"/>
                  </a:solidFill>
                </a:uFill>
              </a:rPr>
              <a:t> satellite images in </a:t>
            </a:r>
            <a:r>
              <a:rPr lang="it-IT" spc="-1" dirty="0" err="1">
                <a:solidFill>
                  <a:srgbClr val="000000"/>
                </a:solidFill>
                <a:uFill>
                  <a:solidFill>
                    <a:srgbClr val="FFFFFF"/>
                  </a:solidFill>
                </a:uFill>
              </a:rPr>
              <a:t>order</a:t>
            </a:r>
            <a:r>
              <a:rPr lang="it-IT" spc="-1" dirty="0">
                <a:solidFill>
                  <a:srgbClr val="000000"/>
                </a:solidFill>
                <a:uFill>
                  <a:solidFill>
                    <a:srgbClr val="FFFFFF"/>
                  </a:solidFill>
                </a:uFill>
              </a:rPr>
              <a:t> to generate:</a:t>
            </a: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Estimates</a:t>
            </a:r>
            <a:endParaRPr lang="it-IT" spc="-1" dirty="0">
              <a:solidFill>
                <a:srgbClr val="000000"/>
              </a:solidFill>
              <a:uFill>
                <a:solidFill>
                  <a:srgbClr val="FFFFFF"/>
                </a:solidFill>
              </a:uFill>
            </a:endParaRP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Maps</a:t>
            </a:r>
            <a:endParaRPr lang="it-IT" spc="-1" dirty="0">
              <a:solidFill>
                <a:srgbClr val="000000"/>
              </a:solidFill>
              <a:uFill>
                <a:solidFill>
                  <a:srgbClr val="FFFFFF"/>
                </a:solidFill>
              </a:uFill>
            </a:endParaRPr>
          </a:p>
        </p:txBody>
      </p:sp>
      <p:pic>
        <p:nvPicPr>
          <p:cNvPr id="11" name="Picture 1">
            <a:extLst>
              <a:ext uri="{FF2B5EF4-FFF2-40B4-BE49-F238E27FC236}">
                <a16:creationId xmlns:a16="http://schemas.microsoft.com/office/drawing/2014/main" id="{0628412A-623F-0648-8644-A4BCAFA88771}"/>
              </a:ext>
            </a:extLst>
          </p:cNvPr>
          <p:cNvPicPr>
            <a:picLocks noChangeAspect="1"/>
          </p:cNvPicPr>
          <p:nvPr/>
        </p:nvPicPr>
        <p:blipFill>
          <a:blip r:embed="rId3"/>
          <a:stretch>
            <a:fillRect/>
          </a:stretch>
        </p:blipFill>
        <p:spPr>
          <a:xfrm>
            <a:off x="4001612" y="2588691"/>
            <a:ext cx="6662844" cy="3991096"/>
          </a:xfrm>
          <a:prstGeom prst="rect">
            <a:avLst/>
          </a:prstGeom>
        </p:spPr>
      </p:pic>
    </p:spTree>
    <p:extLst>
      <p:ext uri="{BB962C8B-B14F-4D97-AF65-F5344CB8AC3E}">
        <p14:creationId xmlns:p14="http://schemas.microsoft.com/office/powerpoint/2010/main" val="1527283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12</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a:t>
            </a:r>
            <a:r>
              <a:rPr lang="it-IT"/>
              <a:t>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a:t>
            </a:r>
            <a:r>
              <a:rPr lang="it-IT" spc="-1" smtClean="0">
                <a:solidFill>
                  <a:schemeClr val="accent5">
                    <a:lumMod val="50000"/>
                  </a:schemeClr>
                </a:solidFill>
                <a:uFill>
                  <a:solidFill>
                    <a:srgbClr val="FFFFFF"/>
                  </a:solidFill>
                </a:uFill>
                <a:latin typeface="Calibri"/>
                <a:ea typeface="DejaVu Sans"/>
              </a:rPr>
              <a:t>Land </a:t>
            </a:r>
            <a:r>
              <a:rPr lang="it-IT" spc="-1" smtClean="0">
                <a:solidFill>
                  <a:schemeClr val="accent5">
                    <a:lumMod val="50000"/>
                  </a:schemeClr>
                </a:solidFill>
                <a:uFill>
                  <a:solidFill>
                    <a:srgbClr val="FFFFFF"/>
                  </a:solidFill>
                </a:uFill>
                <a:latin typeface="Calibri"/>
                <a:ea typeface="DejaVu Sans"/>
              </a:rPr>
              <a:t>Cover (</a:t>
            </a:r>
            <a:endParaRPr lang="it-IT" dirty="0"/>
          </a:p>
        </p:txBody>
      </p:sp>
      <p:grpSp>
        <p:nvGrpSpPr>
          <p:cNvPr id="6" name="Group 4">
            <a:extLst>
              <a:ext uri="{FF2B5EF4-FFF2-40B4-BE49-F238E27FC236}">
                <a16:creationId xmlns:a16="http://schemas.microsoft.com/office/drawing/2014/main" id="{40ADD69A-7C7D-D544-945F-A4E403678CBD}"/>
              </a:ext>
            </a:extLst>
          </p:cNvPr>
          <p:cNvGrpSpPr/>
          <p:nvPr/>
        </p:nvGrpSpPr>
        <p:grpSpPr>
          <a:xfrm>
            <a:off x="362106" y="1199479"/>
            <a:ext cx="1839550" cy="1278209"/>
            <a:chOff x="421162" y="840664"/>
            <a:chExt cx="1839550" cy="1278209"/>
          </a:xfrm>
        </p:grpSpPr>
        <p:pic>
          <p:nvPicPr>
            <p:cNvPr id="7" name="Picture 8" descr="https://www.groundai.com/media/arxiv_projects/75194/x3.png.750x0_q75_crop.png">
              <a:extLst>
                <a:ext uri="{FF2B5EF4-FFF2-40B4-BE49-F238E27FC236}">
                  <a16:creationId xmlns:a16="http://schemas.microsoft.com/office/drawing/2014/main" id="{17C47EDF-5AD3-0D49-9FB1-5F8ECB2EEB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0937" y="1047356"/>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30">
              <a:extLst>
                <a:ext uri="{FF2B5EF4-FFF2-40B4-BE49-F238E27FC236}">
                  <a16:creationId xmlns:a16="http://schemas.microsoft.com/office/drawing/2014/main" id="{CBE029BC-579C-064B-9C5F-96D6DDAF68F9}"/>
                </a:ext>
              </a:extLst>
            </p:cNvPr>
            <p:cNvSpPr txBox="1"/>
            <p:nvPr/>
          </p:nvSpPr>
          <p:spPr>
            <a:xfrm>
              <a:off x="421162" y="840664"/>
              <a:ext cx="1839550" cy="214453"/>
            </a:xfrm>
            <a:prstGeom prst="rect">
              <a:avLst/>
            </a:prstGeom>
            <a:noFill/>
          </p:spPr>
          <p:txBody>
            <a:bodyPr wrap="square" rtlCol="0">
              <a:spAutoFit/>
            </a:bodyPr>
            <a:lstStyle/>
            <a:p>
              <a:pPr algn="ctr" defTabSz="457200"/>
              <a:r>
                <a:rPr lang="it-IT" sz="933" b="1" dirty="0">
                  <a:solidFill>
                    <a:prstClr val="black"/>
                  </a:solidFill>
                  <a:latin typeface="Century Schoolbook"/>
                </a:rPr>
                <a:t>ANNUAL CROP</a:t>
              </a:r>
            </a:p>
          </p:txBody>
        </p:sp>
      </p:grpSp>
      <p:grpSp>
        <p:nvGrpSpPr>
          <p:cNvPr id="10" name="Gruppo 2052">
            <a:extLst>
              <a:ext uri="{FF2B5EF4-FFF2-40B4-BE49-F238E27FC236}">
                <a16:creationId xmlns:a16="http://schemas.microsoft.com/office/drawing/2014/main" id="{C5C768BC-0DF4-7349-9374-D6F8FCBD264A}"/>
              </a:ext>
            </a:extLst>
          </p:cNvPr>
          <p:cNvGrpSpPr/>
          <p:nvPr/>
        </p:nvGrpSpPr>
        <p:grpSpPr>
          <a:xfrm>
            <a:off x="3447819" y="1189454"/>
            <a:ext cx="1839550" cy="1273942"/>
            <a:chOff x="10182960" y="-5030"/>
            <a:chExt cx="1839550" cy="1273942"/>
          </a:xfrm>
        </p:grpSpPr>
        <p:pic>
          <p:nvPicPr>
            <p:cNvPr id="12" name="Picture 22" descr="https://www.groundai.com/media/arxiv_projects/75194/x10.png.750x0_q75_crop.png">
              <a:extLst>
                <a:ext uri="{FF2B5EF4-FFF2-40B4-BE49-F238E27FC236}">
                  <a16:creationId xmlns:a16="http://schemas.microsoft.com/office/drawing/2014/main" id="{9978F8F3-DD32-DC4E-969A-6EAFBDC6F9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62735" y="197395"/>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31">
              <a:extLst>
                <a:ext uri="{FF2B5EF4-FFF2-40B4-BE49-F238E27FC236}">
                  <a16:creationId xmlns:a16="http://schemas.microsoft.com/office/drawing/2014/main" id="{9FC43608-1AF8-6C43-AD91-CE5BF96B9C16}"/>
                </a:ext>
              </a:extLst>
            </p:cNvPr>
            <p:cNvSpPr txBox="1"/>
            <p:nvPr/>
          </p:nvSpPr>
          <p:spPr>
            <a:xfrm>
              <a:off x="10182960" y="-503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FOREST</a:t>
              </a:r>
            </a:p>
          </p:txBody>
        </p:sp>
      </p:grpSp>
      <p:grpSp>
        <p:nvGrpSpPr>
          <p:cNvPr id="14" name="Gruppo 2051">
            <a:extLst>
              <a:ext uri="{FF2B5EF4-FFF2-40B4-BE49-F238E27FC236}">
                <a16:creationId xmlns:a16="http://schemas.microsoft.com/office/drawing/2014/main" id="{E1F7C105-2775-5245-A87D-B6D32DD695BB}"/>
              </a:ext>
            </a:extLst>
          </p:cNvPr>
          <p:cNvGrpSpPr/>
          <p:nvPr/>
        </p:nvGrpSpPr>
        <p:grpSpPr>
          <a:xfrm>
            <a:off x="3441892" y="2544608"/>
            <a:ext cx="1839550" cy="1277974"/>
            <a:chOff x="10185737" y="1370017"/>
            <a:chExt cx="1839550" cy="1277974"/>
          </a:xfrm>
        </p:grpSpPr>
        <p:pic>
          <p:nvPicPr>
            <p:cNvPr id="15" name="Picture 18" descr="https://www.groundai.com/media/arxiv_projects/75194/x8.png.750x0_q75_crop.png">
              <a:extLst>
                <a:ext uri="{FF2B5EF4-FFF2-40B4-BE49-F238E27FC236}">
                  <a16:creationId xmlns:a16="http://schemas.microsoft.com/office/drawing/2014/main" id="{B27593E1-B006-C345-83F7-053678E9289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565512" y="1576474"/>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34">
              <a:extLst>
                <a:ext uri="{FF2B5EF4-FFF2-40B4-BE49-F238E27FC236}">
                  <a16:creationId xmlns:a16="http://schemas.microsoft.com/office/drawing/2014/main" id="{4CB5E5BE-D7EE-4643-8562-7C6572B99FA1}"/>
                </a:ext>
              </a:extLst>
            </p:cNvPr>
            <p:cNvSpPr txBox="1"/>
            <p:nvPr/>
          </p:nvSpPr>
          <p:spPr>
            <a:xfrm>
              <a:off x="10185737" y="1370017"/>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HIGHWAY</a:t>
              </a:r>
            </a:p>
          </p:txBody>
        </p:sp>
      </p:grpSp>
      <p:grpSp>
        <p:nvGrpSpPr>
          <p:cNvPr id="17" name="Gruppo 2048">
            <a:extLst>
              <a:ext uri="{FF2B5EF4-FFF2-40B4-BE49-F238E27FC236}">
                <a16:creationId xmlns:a16="http://schemas.microsoft.com/office/drawing/2014/main" id="{41D21A64-84F3-8846-BABF-4BBF921CB619}"/>
              </a:ext>
            </a:extLst>
          </p:cNvPr>
          <p:cNvGrpSpPr/>
          <p:nvPr/>
        </p:nvGrpSpPr>
        <p:grpSpPr>
          <a:xfrm>
            <a:off x="1971783" y="2548855"/>
            <a:ext cx="1839550" cy="1269480"/>
            <a:chOff x="8343410" y="2745064"/>
            <a:chExt cx="1839550" cy="1269480"/>
          </a:xfrm>
        </p:grpSpPr>
        <p:pic>
          <p:nvPicPr>
            <p:cNvPr id="18" name="Picture 4" descr="https://www.groundai.com/media/arxiv_projects/75194/x1.png.750x0_q75_crop.png">
              <a:extLst>
                <a:ext uri="{FF2B5EF4-FFF2-40B4-BE49-F238E27FC236}">
                  <a16:creationId xmlns:a16="http://schemas.microsoft.com/office/drawing/2014/main" id="{A2A42703-D610-6244-A773-2F2BFAB2B3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23185" y="2943026"/>
              <a:ext cx="1080000" cy="1071518"/>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37">
              <a:extLst>
                <a:ext uri="{FF2B5EF4-FFF2-40B4-BE49-F238E27FC236}">
                  <a16:creationId xmlns:a16="http://schemas.microsoft.com/office/drawing/2014/main" id="{6563E21B-FFBC-1546-A754-737FB3F65BD7}"/>
                </a:ext>
              </a:extLst>
            </p:cNvPr>
            <p:cNvSpPr txBox="1"/>
            <p:nvPr/>
          </p:nvSpPr>
          <p:spPr>
            <a:xfrm>
              <a:off x="8343410" y="274506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INDUSTRIAL</a:t>
              </a:r>
            </a:p>
          </p:txBody>
        </p:sp>
      </p:grpSp>
      <p:grpSp>
        <p:nvGrpSpPr>
          <p:cNvPr id="20" name="Gruppo 14">
            <a:extLst>
              <a:ext uri="{FF2B5EF4-FFF2-40B4-BE49-F238E27FC236}">
                <a16:creationId xmlns:a16="http://schemas.microsoft.com/office/drawing/2014/main" id="{E6218DFD-5FF8-2A40-AB03-A71AE58C0152}"/>
              </a:ext>
            </a:extLst>
          </p:cNvPr>
          <p:cNvGrpSpPr/>
          <p:nvPr/>
        </p:nvGrpSpPr>
        <p:grpSpPr>
          <a:xfrm>
            <a:off x="347818" y="2542209"/>
            <a:ext cx="1839550" cy="1282773"/>
            <a:chOff x="10196012" y="4183611"/>
            <a:chExt cx="1839550" cy="1282773"/>
          </a:xfrm>
        </p:grpSpPr>
        <p:pic>
          <p:nvPicPr>
            <p:cNvPr id="21" name="Picture 6" descr="https://www.groundai.com/media/arxiv_projects/75194/x2.png.750x0_q75_crop.png">
              <a:extLst>
                <a:ext uri="{FF2B5EF4-FFF2-40B4-BE49-F238E27FC236}">
                  <a16:creationId xmlns:a16="http://schemas.microsoft.com/office/drawing/2014/main" id="{4A8D8063-B79B-8346-9A3D-BD7B06B7B21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575787" y="4394867"/>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41">
              <a:extLst>
                <a:ext uri="{FF2B5EF4-FFF2-40B4-BE49-F238E27FC236}">
                  <a16:creationId xmlns:a16="http://schemas.microsoft.com/office/drawing/2014/main" id="{6A25DE99-8503-E74D-A8BA-FA0E37A35349}"/>
                </a:ext>
              </a:extLst>
            </p:cNvPr>
            <p:cNvSpPr txBox="1"/>
            <p:nvPr/>
          </p:nvSpPr>
          <p:spPr>
            <a:xfrm>
              <a:off x="10196012" y="4183611"/>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RESIDENTIAL</a:t>
              </a:r>
            </a:p>
          </p:txBody>
        </p:sp>
      </p:grpSp>
      <p:grpSp>
        <p:nvGrpSpPr>
          <p:cNvPr id="23" name="Gruppo 2047">
            <a:extLst>
              <a:ext uri="{FF2B5EF4-FFF2-40B4-BE49-F238E27FC236}">
                <a16:creationId xmlns:a16="http://schemas.microsoft.com/office/drawing/2014/main" id="{226C97FA-7F7B-1541-8969-8E445194179B}"/>
              </a:ext>
            </a:extLst>
          </p:cNvPr>
          <p:cNvGrpSpPr/>
          <p:nvPr/>
        </p:nvGrpSpPr>
        <p:grpSpPr>
          <a:xfrm>
            <a:off x="1960460" y="1195808"/>
            <a:ext cx="1839550" cy="1261240"/>
            <a:chOff x="8337178" y="5545960"/>
            <a:chExt cx="1839550" cy="1261240"/>
          </a:xfrm>
        </p:grpSpPr>
        <p:pic>
          <p:nvPicPr>
            <p:cNvPr id="24" name="Picture 12" descr="https://www.groundai.com/media/arxiv_projects/75194/x5.png.750x0_q75_crop.png">
              <a:extLst>
                <a:ext uri="{FF2B5EF4-FFF2-40B4-BE49-F238E27FC236}">
                  <a16:creationId xmlns:a16="http://schemas.microsoft.com/office/drawing/2014/main" id="{D6CD8874-5F96-FF4C-BAC0-F0A9969CC67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716953" y="5735683"/>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5" name="CasellaDiTesto 44">
              <a:extLst>
                <a:ext uri="{FF2B5EF4-FFF2-40B4-BE49-F238E27FC236}">
                  <a16:creationId xmlns:a16="http://schemas.microsoft.com/office/drawing/2014/main" id="{22DAE970-D90D-7E48-9FC4-0CC5076AB504}"/>
                </a:ext>
              </a:extLst>
            </p:cNvPr>
            <p:cNvSpPr txBox="1"/>
            <p:nvPr/>
          </p:nvSpPr>
          <p:spPr>
            <a:xfrm>
              <a:off x="8337178" y="554596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RIVER</a:t>
              </a:r>
            </a:p>
          </p:txBody>
        </p:sp>
      </p:grpSp>
      <p:sp>
        <p:nvSpPr>
          <p:cNvPr id="26" name="CasellaDiTesto 34">
            <a:extLst>
              <a:ext uri="{FF2B5EF4-FFF2-40B4-BE49-F238E27FC236}">
                <a16:creationId xmlns:a16="http://schemas.microsoft.com/office/drawing/2014/main" id="{4CB5E5BE-D7EE-4643-8562-7C6572B99FA1}"/>
              </a:ext>
            </a:extLst>
          </p:cNvPr>
          <p:cNvSpPr txBox="1"/>
          <p:nvPr/>
        </p:nvSpPr>
        <p:spPr>
          <a:xfrm>
            <a:off x="1316730" y="5270106"/>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HERBACEOUS VEGETATYION</a:t>
            </a:r>
          </a:p>
        </p:txBody>
      </p:sp>
      <p:sp>
        <p:nvSpPr>
          <p:cNvPr id="27" name="CasellaDiTesto 37">
            <a:extLst>
              <a:ext uri="{FF2B5EF4-FFF2-40B4-BE49-F238E27FC236}">
                <a16:creationId xmlns:a16="http://schemas.microsoft.com/office/drawing/2014/main" id="{6563E21B-FFBC-1546-A754-737FB3F65BD7}"/>
              </a:ext>
            </a:extLst>
          </p:cNvPr>
          <p:cNvSpPr txBox="1"/>
          <p:nvPr/>
        </p:nvSpPr>
        <p:spPr>
          <a:xfrm>
            <a:off x="347146" y="387444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PASTURE</a:t>
            </a:r>
          </a:p>
        </p:txBody>
      </p:sp>
      <p:sp>
        <p:nvSpPr>
          <p:cNvPr id="28" name="CasellaDiTesto 34">
            <a:extLst>
              <a:ext uri="{FF2B5EF4-FFF2-40B4-BE49-F238E27FC236}">
                <a16:creationId xmlns:a16="http://schemas.microsoft.com/office/drawing/2014/main" id="{4CB5E5BE-D7EE-4643-8562-7C6572B99FA1}"/>
              </a:ext>
            </a:extLst>
          </p:cNvPr>
          <p:cNvSpPr txBox="1"/>
          <p:nvPr/>
        </p:nvSpPr>
        <p:spPr>
          <a:xfrm>
            <a:off x="1331106" y="3887012"/>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PERMANENT CROP</a:t>
            </a:r>
          </a:p>
        </p:txBody>
      </p:sp>
      <p:sp>
        <p:nvSpPr>
          <p:cNvPr id="29" name="CasellaDiTesto 34">
            <a:extLst>
              <a:ext uri="{FF2B5EF4-FFF2-40B4-BE49-F238E27FC236}">
                <a16:creationId xmlns:a16="http://schemas.microsoft.com/office/drawing/2014/main" id="{4CB5E5BE-D7EE-4643-8562-7C6572B99FA1}"/>
              </a:ext>
            </a:extLst>
          </p:cNvPr>
          <p:cNvSpPr txBox="1"/>
          <p:nvPr/>
        </p:nvSpPr>
        <p:spPr>
          <a:xfrm>
            <a:off x="2915484" y="3884135"/>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SEA LAKE</a:t>
            </a:r>
          </a:p>
        </p:txBody>
      </p:sp>
      <p:grpSp>
        <p:nvGrpSpPr>
          <p:cNvPr id="30" name="Gruppo 29"/>
          <p:cNvGrpSpPr/>
          <p:nvPr/>
        </p:nvGrpSpPr>
        <p:grpSpPr>
          <a:xfrm>
            <a:off x="2297478" y="5488750"/>
            <a:ext cx="1115835" cy="1147197"/>
            <a:chOff x="6511798" y="4504427"/>
            <a:chExt cx="1259457" cy="1250172"/>
          </a:xfrm>
        </p:grpSpPr>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1798" y="5144999"/>
              <a:ext cx="609600" cy="609600"/>
            </a:xfrm>
            <a:prstGeom prst="rect">
              <a:avLst/>
            </a:prstGeom>
          </p:spPr>
        </p:pic>
        <p:pic>
          <p:nvPicPr>
            <p:cNvPr id="32" name="Immagin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1655" y="5132758"/>
              <a:ext cx="609600" cy="609600"/>
            </a:xfrm>
            <a:prstGeom prst="rect">
              <a:avLst/>
            </a:prstGeom>
          </p:spPr>
        </p:pic>
        <p:pic>
          <p:nvPicPr>
            <p:cNvPr id="33" name="Immagin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4177" y="4504427"/>
              <a:ext cx="609600" cy="609600"/>
            </a:xfrm>
            <a:prstGeom prst="rect">
              <a:avLst/>
            </a:prstGeom>
          </p:spPr>
        </p:pic>
        <p:pic>
          <p:nvPicPr>
            <p:cNvPr id="34" name="Immagin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5818" y="4504427"/>
              <a:ext cx="609600" cy="609600"/>
            </a:xfrm>
            <a:prstGeom prst="rect">
              <a:avLst/>
            </a:prstGeom>
          </p:spPr>
        </p:pic>
      </p:grpSp>
      <p:grpSp>
        <p:nvGrpSpPr>
          <p:cNvPr id="35" name="Gruppo 34"/>
          <p:cNvGrpSpPr/>
          <p:nvPr/>
        </p:nvGrpSpPr>
        <p:grpSpPr>
          <a:xfrm>
            <a:off x="727595" y="4053492"/>
            <a:ext cx="1080001" cy="1143575"/>
            <a:chOff x="7240437" y="3106946"/>
            <a:chExt cx="1265210" cy="1276711"/>
          </a:xfrm>
        </p:grpSpPr>
        <p:pic>
          <p:nvPicPr>
            <p:cNvPr id="36" name="Immagin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437" y="3106946"/>
              <a:ext cx="642768" cy="626852"/>
            </a:xfrm>
            <a:prstGeom prst="rect">
              <a:avLst/>
            </a:prstGeom>
          </p:spPr>
        </p:pic>
        <p:pic>
          <p:nvPicPr>
            <p:cNvPr id="37" name="Immagin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5379" y="3106946"/>
              <a:ext cx="610268" cy="626854"/>
            </a:xfrm>
            <a:prstGeom prst="rect">
              <a:avLst/>
            </a:prstGeom>
          </p:spPr>
        </p:pic>
        <p:pic>
          <p:nvPicPr>
            <p:cNvPr id="38" name="Immagin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83205" y="3761218"/>
              <a:ext cx="622439" cy="622439"/>
            </a:xfrm>
            <a:prstGeom prst="rect">
              <a:avLst/>
            </a:prstGeom>
          </p:spPr>
        </p:pic>
        <p:pic>
          <p:nvPicPr>
            <p:cNvPr id="39" name="Immagin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40439" y="3762558"/>
              <a:ext cx="609600" cy="609600"/>
            </a:xfrm>
            <a:prstGeom prst="rect">
              <a:avLst/>
            </a:prstGeom>
          </p:spPr>
        </p:pic>
      </p:grpSp>
      <p:grpSp>
        <p:nvGrpSpPr>
          <p:cNvPr id="40" name="Gruppo 39"/>
          <p:cNvGrpSpPr/>
          <p:nvPr/>
        </p:nvGrpSpPr>
        <p:grpSpPr>
          <a:xfrm>
            <a:off x="2297478" y="4091540"/>
            <a:ext cx="1134080" cy="1095227"/>
            <a:chOff x="7147327" y="3097247"/>
            <a:chExt cx="1293030" cy="1292159"/>
          </a:xfrm>
        </p:grpSpPr>
        <p:pic>
          <p:nvPicPr>
            <p:cNvPr id="41" name="Immagin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47327" y="3111634"/>
              <a:ext cx="609600" cy="609600"/>
            </a:xfrm>
            <a:prstGeom prst="rect">
              <a:avLst/>
            </a:prstGeom>
          </p:spPr>
        </p:pic>
        <p:pic>
          <p:nvPicPr>
            <p:cNvPr id="42" name="Immagine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22328" y="3097247"/>
              <a:ext cx="609600" cy="609600"/>
            </a:xfrm>
            <a:prstGeom prst="rect">
              <a:avLst/>
            </a:prstGeom>
          </p:spPr>
        </p:pic>
        <p:pic>
          <p:nvPicPr>
            <p:cNvPr id="43" name="Immagin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30757" y="3776045"/>
              <a:ext cx="609600" cy="609600"/>
            </a:xfrm>
            <a:prstGeom prst="rect">
              <a:avLst/>
            </a:prstGeom>
          </p:spPr>
        </p:pic>
        <p:pic>
          <p:nvPicPr>
            <p:cNvPr id="44" name="Immagin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171" y="3779806"/>
              <a:ext cx="609600" cy="609600"/>
            </a:xfrm>
            <a:prstGeom prst="rect">
              <a:avLst/>
            </a:prstGeom>
          </p:spPr>
        </p:pic>
      </p:grpSp>
      <p:grpSp>
        <p:nvGrpSpPr>
          <p:cNvPr id="45" name="Gruppo 44"/>
          <p:cNvGrpSpPr/>
          <p:nvPr/>
        </p:nvGrpSpPr>
        <p:grpSpPr>
          <a:xfrm>
            <a:off x="3801589" y="4062474"/>
            <a:ext cx="1100078" cy="1121106"/>
            <a:chOff x="6842527" y="3033669"/>
            <a:chExt cx="1249048" cy="1252224"/>
          </a:xfrm>
        </p:grpSpPr>
        <p:pic>
          <p:nvPicPr>
            <p:cNvPr id="46" name="Immagin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2527" y="3033669"/>
              <a:ext cx="609600" cy="609600"/>
            </a:xfrm>
            <a:prstGeom prst="rect">
              <a:avLst/>
            </a:prstGeom>
          </p:spPr>
        </p:pic>
        <p:pic>
          <p:nvPicPr>
            <p:cNvPr id="47" name="Immagine 4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81974" y="3037935"/>
              <a:ext cx="609600" cy="609600"/>
            </a:xfrm>
            <a:prstGeom prst="rect">
              <a:avLst/>
            </a:prstGeom>
          </p:spPr>
        </p:pic>
        <p:pic>
          <p:nvPicPr>
            <p:cNvPr id="48" name="Immagine 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81975" y="3676293"/>
              <a:ext cx="609600" cy="609600"/>
            </a:xfrm>
            <a:prstGeom prst="rect">
              <a:avLst/>
            </a:prstGeom>
          </p:spPr>
        </p:pic>
        <p:pic>
          <p:nvPicPr>
            <p:cNvPr id="49" name="Immagine 4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43621" y="3676289"/>
              <a:ext cx="609600" cy="609600"/>
            </a:xfrm>
            <a:prstGeom prst="rect">
              <a:avLst/>
            </a:prstGeom>
          </p:spPr>
        </p:pic>
      </p:grpSp>
      <p:sp>
        <p:nvSpPr>
          <p:cNvPr id="50" name="CasellaDiTesto 49"/>
          <p:cNvSpPr txBox="1"/>
          <p:nvPr/>
        </p:nvSpPr>
        <p:spPr>
          <a:xfrm>
            <a:off x="5847307" y="1525919"/>
            <a:ext cx="5711012" cy="4278094"/>
          </a:xfrm>
          <a:prstGeom prst="rect">
            <a:avLst/>
          </a:prstGeom>
          <a:noFill/>
        </p:spPr>
        <p:txBody>
          <a:bodyPr wrap="square" rtlCol="0">
            <a:spAutoFit/>
          </a:bodyPr>
          <a:lstStyle/>
          <a:p>
            <a:r>
              <a:rPr lang="it-IT" sz="2400" b="1" dirty="0" err="1">
                <a:solidFill>
                  <a:schemeClr val="accent5">
                    <a:lumMod val="50000"/>
                  </a:schemeClr>
                </a:solidFill>
              </a:rPr>
              <a:t>EuroSAT</a:t>
            </a:r>
            <a:r>
              <a:rPr lang="it-IT" sz="2400" b="1" dirty="0">
                <a:solidFill>
                  <a:schemeClr val="accent5">
                    <a:lumMod val="50000"/>
                  </a:schemeClr>
                </a:solidFill>
              </a:rPr>
              <a:t> </a:t>
            </a:r>
            <a:r>
              <a:rPr lang="it-IT" sz="2400" b="1" dirty="0" err="1">
                <a:solidFill>
                  <a:schemeClr val="accent5">
                    <a:lumMod val="50000"/>
                  </a:schemeClr>
                </a:solidFill>
              </a:rPr>
              <a:t>dataset</a:t>
            </a:r>
            <a:r>
              <a:rPr lang="it-IT" sz="2400" b="1" dirty="0">
                <a:solidFill>
                  <a:schemeClr val="accent5">
                    <a:lumMod val="50000"/>
                  </a:schemeClr>
                </a:solidFill>
              </a:rPr>
              <a:t> </a:t>
            </a:r>
            <a:r>
              <a:rPr lang="it-IT" sz="2400" dirty="0"/>
              <a:t>(</a:t>
            </a:r>
            <a:r>
              <a:rPr lang="it-IT" sz="2400" dirty="0">
                <a:solidFill>
                  <a:srgbClr val="0070C0"/>
                </a:solidFill>
              </a:rPr>
              <a:t>https://github.com/phelber/eurosat</a:t>
            </a:r>
            <a:r>
              <a:rPr lang="it-IT" sz="2400" dirty="0"/>
              <a:t>):</a:t>
            </a:r>
          </a:p>
          <a:p>
            <a:endParaRPr lang="it-IT" sz="2400" dirty="0"/>
          </a:p>
          <a:p>
            <a:pPr marL="342900" indent="-342900" algn="just">
              <a:buFont typeface="Arial" panose="020B0604020202020204" pitchFamily="34" charset="0"/>
              <a:buChar char="•"/>
            </a:pPr>
            <a:r>
              <a:rPr lang="it-IT" sz="2000" dirty="0" err="1"/>
              <a:t>Based</a:t>
            </a:r>
            <a:r>
              <a:rPr lang="it-IT" sz="2000" dirty="0"/>
              <a:t> on Sentinel-2 satellite images</a:t>
            </a:r>
          </a:p>
          <a:p>
            <a:pPr algn="just"/>
            <a:endParaRPr lang="it-IT" sz="2000" dirty="0"/>
          </a:p>
          <a:p>
            <a:pPr marL="342900" indent="-342900" algn="just">
              <a:buFont typeface="Arial" panose="020B0604020202020204" pitchFamily="34" charset="0"/>
              <a:buChar char="•"/>
            </a:pPr>
            <a:r>
              <a:rPr lang="it-IT" sz="2000" dirty="0"/>
              <a:t>27000 geo-</a:t>
            </a:r>
            <a:r>
              <a:rPr lang="it-IT" sz="2000" dirty="0" err="1"/>
              <a:t>referenced</a:t>
            </a:r>
            <a:r>
              <a:rPr lang="it-IT" sz="2000" dirty="0"/>
              <a:t> and </a:t>
            </a:r>
            <a:r>
              <a:rPr lang="it-IT" sz="2000" dirty="0" err="1"/>
              <a:t>labeled</a:t>
            </a:r>
            <a:r>
              <a:rPr lang="it-IT" sz="2000" dirty="0"/>
              <a:t> image </a:t>
            </a:r>
            <a:r>
              <a:rPr lang="it-IT" sz="2000" dirty="0" err="1"/>
              <a:t>patches</a:t>
            </a:r>
            <a:r>
              <a:rPr lang="it-IT" sz="2000" dirty="0"/>
              <a:t> (</a:t>
            </a:r>
            <a:r>
              <a:rPr lang="it-IT" sz="2000" dirty="0" err="1"/>
              <a:t>each</a:t>
            </a:r>
            <a:r>
              <a:rPr lang="it-IT" sz="2000" dirty="0"/>
              <a:t> </a:t>
            </a:r>
            <a:r>
              <a:rPr lang="it-IT" sz="2000" dirty="0" err="1"/>
              <a:t>one</a:t>
            </a:r>
            <a:r>
              <a:rPr lang="it-IT" sz="2000" dirty="0"/>
              <a:t> of 64x64 </a:t>
            </a:r>
            <a:r>
              <a:rPr lang="it-IT" sz="2000" dirty="0" err="1"/>
              <a:t>pixels</a:t>
            </a:r>
            <a:r>
              <a:rPr lang="it-IT" sz="2000" dirty="0"/>
              <a:t>)</a:t>
            </a:r>
          </a:p>
          <a:p>
            <a:pPr algn="just"/>
            <a:endParaRPr lang="it-IT" sz="2000" dirty="0"/>
          </a:p>
          <a:p>
            <a:pPr marL="342900" indent="-342900" algn="just">
              <a:buFont typeface="Arial" panose="020B0604020202020204" pitchFamily="34" charset="0"/>
              <a:buChar char="•"/>
            </a:pPr>
            <a:r>
              <a:rPr lang="it-IT" sz="2000" dirty="0"/>
              <a:t>10 </a:t>
            </a:r>
            <a:r>
              <a:rPr lang="it-IT" sz="2000" dirty="0" err="1"/>
              <a:t>different</a:t>
            </a:r>
            <a:r>
              <a:rPr lang="it-IT" sz="2000" dirty="0"/>
              <a:t> Land Use and Land Cover </a:t>
            </a:r>
            <a:r>
              <a:rPr lang="it-IT" sz="2000" dirty="0" err="1"/>
              <a:t>classes</a:t>
            </a:r>
            <a:r>
              <a:rPr lang="it-IT" sz="2000" dirty="0"/>
              <a:t>, with 2000-3000 images per </a:t>
            </a:r>
            <a:r>
              <a:rPr lang="it-IT" sz="2000" dirty="0" err="1"/>
              <a:t>class</a:t>
            </a:r>
          </a:p>
          <a:p>
            <a:pPr algn="just"/>
            <a:endParaRPr lang="it-IT" sz="2000" dirty="0"/>
          </a:p>
          <a:p>
            <a:pPr marL="342900" indent="-342900" algn="just">
              <a:buFont typeface="Arial" panose="020B0604020202020204" pitchFamily="34" charset="0"/>
              <a:buChar char="•"/>
            </a:pPr>
            <a:r>
              <a:rPr lang="it-IT" sz="2000" dirty="0"/>
              <a:t>RGB (8-bit) and Multi-</a:t>
            </a:r>
            <a:r>
              <a:rPr lang="it-IT" sz="2000" dirty="0" err="1"/>
              <a:t>Spectral</a:t>
            </a:r>
            <a:r>
              <a:rPr lang="it-IT" sz="2000" dirty="0"/>
              <a:t> (13 </a:t>
            </a:r>
            <a:r>
              <a:rPr lang="it-IT" sz="2000" dirty="0" err="1"/>
              <a:t>spectral</a:t>
            </a:r>
            <a:r>
              <a:rPr lang="it-IT" sz="2000" dirty="0"/>
              <a:t> </a:t>
            </a:r>
            <a:r>
              <a:rPr lang="it-IT" sz="2000" dirty="0" err="1"/>
              <a:t>bands</a:t>
            </a:r>
            <a:r>
              <a:rPr lang="it-IT" sz="2000" dirty="0"/>
              <a:t>, 16-bit) </a:t>
            </a:r>
            <a:r>
              <a:rPr lang="it-IT" sz="2000" dirty="0" err="1"/>
              <a:t>versions</a:t>
            </a:r>
            <a:r>
              <a:rPr lang="it-IT" sz="2000" dirty="0"/>
              <a:t> </a:t>
            </a:r>
            <a:r>
              <a:rPr lang="it-IT" sz="2000" dirty="0" err="1"/>
              <a:t>available</a:t>
            </a:r>
            <a:endParaRPr lang="it-IT" sz="2000" dirty="0"/>
          </a:p>
        </p:txBody>
      </p:sp>
      <p:sp>
        <p:nvSpPr>
          <p:cNvPr id="51" name="Rectangle 3">
            <a:extLst>
              <a:ext uri="{FF2B5EF4-FFF2-40B4-BE49-F238E27FC236}">
                <a16:creationId xmlns:a16="http://schemas.microsoft.com/office/drawing/2014/main" id="{38867086-8896-F846-AD12-839AC318C420}"/>
              </a:ext>
            </a:extLst>
          </p:cNvPr>
          <p:cNvSpPr/>
          <p:nvPr/>
        </p:nvSpPr>
        <p:spPr>
          <a:xfrm>
            <a:off x="5622216" y="1326416"/>
            <a:ext cx="6115987" cy="457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08464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13</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a:t>
            </a:r>
            <a:r>
              <a:rPr lang="it-IT"/>
              <a:t>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Land Cover</a:t>
            </a:r>
            <a:endParaRPr lang="it-IT" dirty="0"/>
          </a:p>
        </p:txBody>
      </p:sp>
      <p:pic>
        <p:nvPicPr>
          <p:cNvPr id="76" name="Picture 16" descr="D:\PAPER_etc\Articoli\SJIAOS_postNTTS_2019\DeepLearning_Istat\Material\INCEPTION_V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31" y="1489100"/>
            <a:ext cx="5583810" cy="24576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G:\MEC\Linea di Attività\Deep Learning for Satellite Imagery\LecceCROP\ExportLecceCropTest4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6200000">
            <a:off x="4150389" y="4010730"/>
            <a:ext cx="2420303" cy="287750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 descr="G:\MEC\Linea di Attività\Deep Learning for Satellite Imagery\LecceCROP\Immagine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G:\MEC\Linea di Attività\Deep Learning for Satellite Imagery\LecceCROP\Immagine2.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0" name="Freccia curva 79"/>
          <p:cNvSpPr/>
          <p:nvPr/>
        </p:nvSpPr>
        <p:spPr>
          <a:xfrm>
            <a:off x="1876156" y="2417652"/>
            <a:ext cx="516110" cy="1029600"/>
          </a:xfrm>
          <a:prstGeom prst="ben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Freccia a destra 80"/>
          <p:cNvSpPr/>
          <p:nvPr/>
        </p:nvSpPr>
        <p:spPr>
          <a:xfrm>
            <a:off x="8486259" y="2418937"/>
            <a:ext cx="347762" cy="298974"/>
          </a:xfrm>
          <a:prstGeom prst="righ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3" descr="G:\MEC\Linea di Attività\Deep Learning for Satellite Imagery\LecceCROP\Immagine7.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G:\MEC\Linea di Attività\Deep Learning for Satellite Imagery\LecceCROP\residential2.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15018" y="4232681"/>
            <a:ext cx="2891044" cy="2433600"/>
          </a:xfrm>
          <a:prstGeom prst="rect">
            <a:avLst/>
          </a:prstGeom>
          <a:noFill/>
          <a:extLst>
            <a:ext uri="{909E8E84-426E-40DD-AFC4-6F175D3DCCD1}">
              <a14:hiddenFill xmlns:a14="http://schemas.microsoft.com/office/drawing/2010/main">
                <a:solidFill>
                  <a:srgbClr val="FFFFFF"/>
                </a:solidFill>
              </a14:hiddenFill>
            </a:ext>
          </a:extLst>
        </p:spPr>
      </p:pic>
      <p:sp>
        <p:nvSpPr>
          <p:cNvPr id="84" name="Freccia a destra con strisce 83"/>
          <p:cNvSpPr/>
          <p:nvPr/>
        </p:nvSpPr>
        <p:spPr>
          <a:xfrm>
            <a:off x="7031607" y="5403219"/>
            <a:ext cx="517073" cy="275352"/>
          </a:xfrm>
          <a:prstGeom prst="stripedRightArrow">
            <a:avLst>
              <a:gd name="adj1" fmla="val 50000"/>
              <a:gd name="adj2" fmla="val 64607"/>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CasellaDiTesto 84"/>
          <p:cNvSpPr txBox="1"/>
          <p:nvPr/>
        </p:nvSpPr>
        <p:spPr>
          <a:xfrm>
            <a:off x="1393479" y="5340840"/>
            <a:ext cx="2496505" cy="400110"/>
          </a:xfrm>
          <a:prstGeom prst="rect">
            <a:avLst/>
          </a:prstGeom>
          <a:noFill/>
        </p:spPr>
        <p:txBody>
          <a:bodyPr wrap="square" rtlCol="0">
            <a:spAutoFit/>
          </a:bodyPr>
          <a:lstStyle/>
          <a:p>
            <a:pPr algn="ctr"/>
            <a:r>
              <a:rPr lang="en-US" sz="2000" b="1" dirty="0">
                <a:cs typeface="Times New Roman" panose="02020603050405020304" pitchFamily="18" charset="0"/>
              </a:rPr>
              <a:t>Input Satellite Image</a:t>
            </a:r>
          </a:p>
        </p:txBody>
      </p:sp>
      <p:grpSp>
        <p:nvGrpSpPr>
          <p:cNvPr id="86" name="Group 18">
            <a:extLst>
              <a:ext uri="{FF2B5EF4-FFF2-40B4-BE49-F238E27FC236}">
                <a16:creationId xmlns:a16="http://schemas.microsoft.com/office/drawing/2014/main" id="{52046333-726B-44E4-8231-CA1FDB4F08D7}"/>
              </a:ext>
            </a:extLst>
          </p:cNvPr>
          <p:cNvGrpSpPr/>
          <p:nvPr/>
        </p:nvGrpSpPr>
        <p:grpSpPr>
          <a:xfrm>
            <a:off x="1393479" y="3567546"/>
            <a:ext cx="5412583" cy="3101645"/>
            <a:chOff x="1910658" y="2641707"/>
            <a:chExt cx="5412583" cy="3101645"/>
          </a:xfrm>
        </p:grpSpPr>
        <p:pic>
          <p:nvPicPr>
            <p:cNvPr id="87" name="Picture 5" descr="G:\MEC\Linea di Attività\Deep Learning for Satellite Imagery\LecceCROP\Immagine2.png">
              <a:extLst>
                <a:ext uri="{FF2B5EF4-FFF2-40B4-BE49-F238E27FC236}">
                  <a16:creationId xmlns:a16="http://schemas.microsoft.com/office/drawing/2014/main" id="{DC7F941C-CA99-4331-A18D-94C507E312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33991" y="3311302"/>
              <a:ext cx="2889250" cy="2432050"/>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Connector 10">
              <a:extLst>
                <a:ext uri="{FF2B5EF4-FFF2-40B4-BE49-F238E27FC236}">
                  <a16:creationId xmlns:a16="http://schemas.microsoft.com/office/drawing/2014/main" id="{33C950C7-FEF8-4AC5-87AB-02F1DC185402}"/>
                </a:ext>
              </a:extLst>
            </p:cNvPr>
            <p:cNvCxnSpPr>
              <a:cxnSpLocks/>
            </p:cNvCxnSpPr>
            <p:nvPr/>
          </p:nvCxnSpPr>
          <p:spPr>
            <a:xfrm flipH="1" flipV="1">
              <a:off x="2897898" y="2696755"/>
              <a:ext cx="2279744" cy="1055851"/>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cxnSp>
          <p:nvCxnSpPr>
            <p:cNvPr id="89" name="Straight Connector 34">
              <a:extLst>
                <a:ext uri="{FF2B5EF4-FFF2-40B4-BE49-F238E27FC236}">
                  <a16:creationId xmlns:a16="http://schemas.microsoft.com/office/drawing/2014/main" id="{551BADB7-C4CA-4821-A033-3025E2DDB702}"/>
                </a:ext>
              </a:extLst>
            </p:cNvPr>
            <p:cNvCxnSpPr>
              <a:cxnSpLocks/>
            </p:cNvCxnSpPr>
            <p:nvPr/>
          </p:nvCxnSpPr>
          <p:spPr>
            <a:xfrm flipH="1" flipV="1">
              <a:off x="2941739" y="3599398"/>
              <a:ext cx="2234517" cy="317630"/>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pic>
          <p:nvPicPr>
            <p:cNvPr id="90" name="Picture 2" descr="C:\Users\zardetto\Desktop\Immagine4.png">
              <a:extLst>
                <a:ext uri="{FF2B5EF4-FFF2-40B4-BE49-F238E27FC236}">
                  <a16:creationId xmlns:a16="http://schemas.microsoft.com/office/drawing/2014/main" id="{CDD41602-F883-4A57-9EA5-C452CD9A3092}"/>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28" t="-4046"/>
            <a:stretch/>
          </p:blipFill>
          <p:spPr bwMode="auto">
            <a:xfrm>
              <a:off x="1910658" y="2641707"/>
              <a:ext cx="1031081" cy="988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7">
            <a:extLst>
              <a:ext uri="{FF2B5EF4-FFF2-40B4-BE49-F238E27FC236}">
                <a16:creationId xmlns:a16="http://schemas.microsoft.com/office/drawing/2014/main" id="{5EBE0F89-483F-4BD0-90AA-1E242A921000}"/>
              </a:ext>
            </a:extLst>
          </p:cNvPr>
          <p:cNvGrpSpPr/>
          <p:nvPr/>
        </p:nvGrpSpPr>
        <p:grpSpPr>
          <a:xfrm>
            <a:off x="9076507" y="1717096"/>
            <a:ext cx="1280735" cy="1293904"/>
            <a:chOff x="8658253" y="816733"/>
            <a:chExt cx="1280735" cy="1293904"/>
          </a:xfrm>
        </p:grpSpPr>
        <p:pic>
          <p:nvPicPr>
            <p:cNvPr id="92" name="Picture 6">
              <a:extLst>
                <a:ext uri="{FF2B5EF4-FFF2-40B4-BE49-F238E27FC236}">
                  <a16:creationId xmlns:a16="http://schemas.microsoft.com/office/drawing/2014/main" id="{4F33BA3E-C53E-4995-BEB5-5EC8CF86E2E5}"/>
                </a:ext>
              </a:extLst>
            </p:cNvPr>
            <p:cNvPicPr>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8791358" y="1172343"/>
              <a:ext cx="1034674" cy="938293"/>
            </a:xfrm>
            <a:prstGeom prst="rect">
              <a:avLst/>
            </a:prstGeom>
            <a:effectLst/>
          </p:spPr>
        </p:pic>
        <p:grpSp>
          <p:nvGrpSpPr>
            <p:cNvPr id="93" name="Group 5">
              <a:extLst>
                <a:ext uri="{FF2B5EF4-FFF2-40B4-BE49-F238E27FC236}">
                  <a16:creationId xmlns:a16="http://schemas.microsoft.com/office/drawing/2014/main" id="{852AFF48-ECE3-46AE-A86A-8DB9E8AE53C5}"/>
                </a:ext>
              </a:extLst>
            </p:cNvPr>
            <p:cNvGrpSpPr/>
            <p:nvPr/>
          </p:nvGrpSpPr>
          <p:grpSpPr>
            <a:xfrm>
              <a:off x="8658253" y="816733"/>
              <a:ext cx="1280735" cy="1293904"/>
              <a:chOff x="8350005" y="-298702"/>
              <a:chExt cx="2673680" cy="3031717"/>
            </a:xfrm>
            <a:noFill/>
          </p:grpSpPr>
          <p:sp>
            <p:nvSpPr>
              <p:cNvPr id="94" name="Rectangle 1">
                <a:extLst>
                  <a:ext uri="{FF2B5EF4-FFF2-40B4-BE49-F238E27FC236}">
                    <a16:creationId xmlns:a16="http://schemas.microsoft.com/office/drawing/2014/main" id="{64591AEB-2941-4243-AFFB-8DB73D4A3EA6}"/>
                  </a:ext>
                </a:extLst>
              </p:cNvPr>
              <p:cNvSpPr/>
              <p:nvPr/>
            </p:nvSpPr>
            <p:spPr>
              <a:xfrm>
                <a:off x="8606844" y="487790"/>
                <a:ext cx="2160000" cy="2245225"/>
              </a:xfrm>
              <a:prstGeom prst="rect">
                <a:avLst/>
              </a:prstGeom>
              <a:grpFill/>
              <a:ln w="508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5" name="Rectangle 2">
                <a:extLst>
                  <a:ext uri="{FF2B5EF4-FFF2-40B4-BE49-F238E27FC236}">
                    <a16:creationId xmlns:a16="http://schemas.microsoft.com/office/drawing/2014/main" id="{801B0A71-09BA-4DE0-ABAC-CF0BF617519B}"/>
                  </a:ext>
                </a:extLst>
              </p:cNvPr>
              <p:cNvSpPr/>
              <p:nvPr/>
            </p:nvSpPr>
            <p:spPr>
              <a:xfrm>
                <a:off x="8350005" y="-298702"/>
                <a:ext cx="2673680" cy="793258"/>
              </a:xfrm>
              <a:prstGeom prst="rect">
                <a:avLst/>
              </a:prstGeom>
              <a:grpFill/>
            </p:spPr>
            <p:txBody>
              <a:bodyPr wrap="none">
                <a:spAutoFit/>
              </a:bodyPr>
              <a:lstStyle/>
              <a:p>
                <a:pPr algn="ctr"/>
                <a:r>
                  <a:rPr lang="it-IT" sz="1600" b="1" dirty="0">
                    <a:solidFill>
                      <a:srgbClr val="00B0F0"/>
                    </a:solidFill>
                    <a:latin typeface="Calibri" panose="020F0502020204030204" pitchFamily="34" charset="0"/>
                  </a:rPr>
                  <a:t>RESIDENTIAL</a:t>
                </a:r>
                <a:endParaRPr lang="en-US" sz="1600" b="1" dirty="0">
                  <a:solidFill>
                    <a:srgbClr val="00B0F0"/>
                  </a:solidFill>
                  <a:latin typeface="Calibri" panose="020F0502020204030204" pitchFamily="34" charset="0"/>
                </a:endParaRPr>
              </a:p>
            </p:txBody>
          </p:sp>
        </p:grpSp>
      </p:grpSp>
      <p:graphicFrame>
        <p:nvGraphicFramePr>
          <p:cNvPr id="96" name="Oggetto 95"/>
          <p:cNvGraphicFramePr>
            <a:graphicFrameLocks noChangeAspect="1"/>
          </p:cNvGraphicFramePr>
          <p:nvPr>
            <p:extLst>
              <p:ext uri="{D42A27DB-BD31-4B8C-83A1-F6EECF244321}">
                <p14:modId xmlns:p14="http://schemas.microsoft.com/office/powerpoint/2010/main" val="1932219760"/>
              </p:ext>
            </p:extLst>
          </p:nvPr>
        </p:nvGraphicFramePr>
        <p:xfrm>
          <a:off x="3886996" y="2593057"/>
          <a:ext cx="914400" cy="198438"/>
        </p:xfrm>
        <a:graphic>
          <a:graphicData uri="http://schemas.openxmlformats.org/presentationml/2006/ole">
            <mc:AlternateContent xmlns:mc="http://schemas.openxmlformats.org/markup-compatibility/2006">
              <mc:Choice xmlns:v="urn:schemas-microsoft-com:vml" Requires="v">
                <p:oleObj spid="_x0000_s1060" name="Equation" r:id="rId12" imgW="914400" imgH="198720" progId="Equation.DSMT4">
                  <p:embed/>
                </p:oleObj>
              </mc:Choice>
              <mc:Fallback>
                <p:oleObj name="Equation" r:id="rId12" imgW="914400" imgH="198720" progId="Equation.DSMT4">
                  <p:embed/>
                  <p:pic>
                    <p:nvPicPr>
                      <p:cNvPr id="29" name="Oggetto 28"/>
                      <p:cNvPicPr/>
                      <p:nvPr/>
                    </p:nvPicPr>
                    <p:blipFill>
                      <a:blip r:embed="rId13"/>
                      <a:stretch>
                        <a:fillRect/>
                      </a:stretch>
                    </p:blipFill>
                    <p:spPr>
                      <a:xfrm>
                        <a:off x="3886996" y="2593057"/>
                        <a:ext cx="914400" cy="198438"/>
                      </a:xfrm>
                      <a:prstGeom prst="rect">
                        <a:avLst/>
                      </a:prstGeom>
                    </p:spPr>
                  </p:pic>
                </p:oleObj>
              </mc:Fallback>
            </mc:AlternateContent>
          </a:graphicData>
        </a:graphic>
      </p:graphicFrame>
      <p:pic>
        <p:nvPicPr>
          <p:cNvPr id="97"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6129" y="4526903"/>
            <a:ext cx="3646487"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ectangle 1">
            <a:extLst>
              <a:ext uri="{FF2B5EF4-FFF2-40B4-BE49-F238E27FC236}">
                <a16:creationId xmlns:a16="http://schemas.microsoft.com/office/drawing/2014/main" id="{EE3F013D-ED54-BF4A-A570-1F40C52A749F}"/>
              </a:ext>
            </a:extLst>
          </p:cNvPr>
          <p:cNvSpPr/>
          <p:nvPr/>
        </p:nvSpPr>
        <p:spPr>
          <a:xfrm>
            <a:off x="468895" y="1158760"/>
            <a:ext cx="2019977" cy="646331"/>
          </a:xfrm>
          <a:prstGeom prst="rect">
            <a:avLst/>
          </a:prstGeom>
        </p:spPr>
        <p:txBody>
          <a:bodyPr wrap="none">
            <a:spAutoFit/>
          </a:bodyPr>
          <a:lstStyle/>
          <a:p>
            <a:pPr algn="ctr"/>
            <a:r>
              <a:rPr lang="en-US" b="1" dirty="0">
                <a:solidFill>
                  <a:schemeClr val="accent1">
                    <a:lumMod val="75000"/>
                  </a:schemeClr>
                </a:solidFill>
              </a:rPr>
              <a:t>Classify-and-Count </a:t>
            </a:r>
          </a:p>
          <a:p>
            <a:pPr algn="ctr"/>
            <a:r>
              <a:rPr lang="en-US" b="1" dirty="0">
                <a:solidFill>
                  <a:schemeClr val="accent1">
                    <a:lumMod val="75000"/>
                  </a:schemeClr>
                </a:solidFill>
              </a:rPr>
              <a:t>Approach</a:t>
            </a:r>
            <a:endParaRPr lang="it-IT" b="1">
              <a:solidFill>
                <a:schemeClr val="accent1">
                  <a:lumMod val="75000"/>
                </a:schemeClr>
              </a:solidFill>
            </a:endParaRPr>
          </a:p>
        </p:txBody>
      </p:sp>
      <p:sp>
        <p:nvSpPr>
          <p:cNvPr id="99" name="Rectangle 37">
            <a:extLst>
              <a:ext uri="{FF2B5EF4-FFF2-40B4-BE49-F238E27FC236}">
                <a16:creationId xmlns:a16="http://schemas.microsoft.com/office/drawing/2014/main" id="{2D250668-6062-5F46-9970-B6062B4615A4}"/>
              </a:ext>
            </a:extLst>
          </p:cNvPr>
          <p:cNvSpPr/>
          <p:nvPr/>
        </p:nvSpPr>
        <p:spPr>
          <a:xfrm>
            <a:off x="2448526" y="1273316"/>
            <a:ext cx="5912908" cy="2778936"/>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p:cNvSpPr/>
          <p:nvPr/>
        </p:nvSpPr>
        <p:spPr>
          <a:xfrm>
            <a:off x="8660140" y="1261561"/>
            <a:ext cx="3095078" cy="369332"/>
          </a:xfrm>
          <a:prstGeom prst="rect">
            <a:avLst/>
          </a:prstGeom>
        </p:spPr>
        <p:txBody>
          <a:bodyPr wrap="none">
            <a:spAutoFit/>
          </a:bodyPr>
          <a:lstStyle/>
          <a:p>
            <a:r>
              <a:rPr lang="en-US" b="1" dirty="0">
                <a:solidFill>
                  <a:schemeClr val="accent5">
                    <a:lumMod val="50000"/>
                  </a:schemeClr>
                </a:solidFill>
              </a:rPr>
              <a:t>CNN: Inception-V3 </a:t>
            </a:r>
            <a:r>
              <a:rPr lang="en-US" b="1" dirty="0" err="1">
                <a:solidFill>
                  <a:schemeClr val="accent5">
                    <a:lumMod val="50000"/>
                  </a:schemeClr>
                </a:solidFill>
              </a:rPr>
              <a:t>Archite</a:t>
            </a:r>
            <a:endParaRPr lang="it-IT" b="1" dirty="0"/>
          </a:p>
        </p:txBody>
      </p:sp>
    </p:spTree>
    <p:extLst>
      <p:ext uri="{BB962C8B-B14F-4D97-AF65-F5344CB8AC3E}">
        <p14:creationId xmlns:p14="http://schemas.microsoft.com/office/powerpoint/2010/main" val="4796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20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500"/>
                                        <p:tgtEl>
                                          <p:spTgt spid="79"/>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1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p:cTn id="21" dur="1000" fill="hold"/>
                                        <p:tgtEl>
                                          <p:spTgt spid="80"/>
                                        </p:tgtEl>
                                        <p:attrNameLst>
                                          <p:attrName>ppt_w</p:attrName>
                                        </p:attrNameLst>
                                      </p:cBhvr>
                                      <p:tavLst>
                                        <p:tav tm="0">
                                          <p:val>
                                            <p:fltVal val="0"/>
                                          </p:val>
                                        </p:tav>
                                        <p:tav tm="100000">
                                          <p:val>
                                            <p:strVal val="#ppt_w"/>
                                          </p:val>
                                        </p:tav>
                                      </p:tavLst>
                                    </p:anim>
                                    <p:anim calcmode="lin" valueType="num">
                                      <p:cBhvr>
                                        <p:cTn id="22" dur="1000" fill="hold"/>
                                        <p:tgtEl>
                                          <p:spTgt spid="80"/>
                                        </p:tgtEl>
                                        <p:attrNameLst>
                                          <p:attrName>ppt_h</p:attrName>
                                        </p:attrNameLst>
                                      </p:cBhvr>
                                      <p:tavLst>
                                        <p:tav tm="0">
                                          <p:val>
                                            <p:fltVal val="0"/>
                                          </p:val>
                                        </p:tav>
                                        <p:tav tm="100000">
                                          <p:val>
                                            <p:strVal val="#ppt_h"/>
                                          </p:val>
                                        </p:tav>
                                      </p:tavLst>
                                    </p:anim>
                                    <p:animEffect transition="in" filter="fade">
                                      <p:cBhvr>
                                        <p:cTn id="23" dur="10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p:cTn id="28" dur="1000" fill="hold"/>
                                        <p:tgtEl>
                                          <p:spTgt spid="81"/>
                                        </p:tgtEl>
                                        <p:attrNameLst>
                                          <p:attrName>ppt_w</p:attrName>
                                        </p:attrNameLst>
                                      </p:cBhvr>
                                      <p:tavLst>
                                        <p:tav tm="0">
                                          <p:val>
                                            <p:fltVal val="0"/>
                                          </p:val>
                                        </p:tav>
                                        <p:tav tm="100000">
                                          <p:val>
                                            <p:strVal val="#ppt_w"/>
                                          </p:val>
                                        </p:tav>
                                      </p:tavLst>
                                    </p:anim>
                                    <p:anim calcmode="lin" valueType="num">
                                      <p:cBhvr>
                                        <p:cTn id="29" dur="1000" fill="hold"/>
                                        <p:tgtEl>
                                          <p:spTgt spid="81"/>
                                        </p:tgtEl>
                                        <p:attrNameLst>
                                          <p:attrName>ppt_h</p:attrName>
                                        </p:attrNameLst>
                                      </p:cBhvr>
                                      <p:tavLst>
                                        <p:tav tm="0">
                                          <p:val>
                                            <p:fltVal val="0"/>
                                          </p:val>
                                        </p:tav>
                                        <p:tav tm="100000">
                                          <p:val>
                                            <p:strVal val="#ppt_h"/>
                                          </p:val>
                                        </p:tav>
                                      </p:tavLst>
                                    </p:anim>
                                    <p:animEffect transition="in" filter="fade">
                                      <p:cBhvr>
                                        <p:cTn id="30" dur="10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down)">
                                      <p:cBhvr>
                                        <p:cTn id="35" dur="10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23923E-6 1.85185E-6 L -0.40544 0.34954 " pathEditMode="relative" rAng="0" ptsTypes="AA">
                                      <p:cBhvr>
                                        <p:cTn id="39" dur="2000" fill="hold"/>
                                        <p:tgtEl>
                                          <p:spTgt spid="91"/>
                                        </p:tgtEl>
                                        <p:attrNameLst>
                                          <p:attrName>ppt_x</p:attrName>
                                          <p:attrName>ppt_y</p:attrName>
                                        </p:attrNameLst>
                                      </p:cBhvr>
                                      <p:rCtr x="-20279" y="17477"/>
                                    </p:animMotion>
                                  </p:childTnLst>
                                </p:cTn>
                              </p:par>
                            </p:childTnLst>
                          </p:cTn>
                        </p:par>
                        <p:par>
                          <p:cTn id="40" fill="hold">
                            <p:stCondLst>
                              <p:cond delay="2000"/>
                            </p:stCondLst>
                            <p:childTnLst>
                              <p:par>
                                <p:cTn id="41" presetID="53" presetClass="exit" presetSubtype="32" fill="hold" nodeType="afterEffect">
                                  <p:stCondLst>
                                    <p:cond delay="0"/>
                                  </p:stCondLst>
                                  <p:childTnLst>
                                    <p:anim calcmode="lin" valueType="num">
                                      <p:cBhvr>
                                        <p:cTn id="42" dur="500"/>
                                        <p:tgtEl>
                                          <p:spTgt spid="91"/>
                                        </p:tgtEl>
                                        <p:attrNameLst>
                                          <p:attrName>ppt_w</p:attrName>
                                        </p:attrNameLst>
                                      </p:cBhvr>
                                      <p:tavLst>
                                        <p:tav tm="0">
                                          <p:val>
                                            <p:strVal val="ppt_w"/>
                                          </p:val>
                                        </p:tav>
                                        <p:tav tm="100000">
                                          <p:val>
                                            <p:fltVal val="0"/>
                                          </p:val>
                                        </p:tav>
                                      </p:tavLst>
                                    </p:anim>
                                    <p:anim calcmode="lin" valueType="num">
                                      <p:cBhvr>
                                        <p:cTn id="43" dur="500"/>
                                        <p:tgtEl>
                                          <p:spTgt spid="91"/>
                                        </p:tgtEl>
                                        <p:attrNameLst>
                                          <p:attrName>ppt_h</p:attrName>
                                        </p:attrNameLst>
                                      </p:cBhvr>
                                      <p:tavLst>
                                        <p:tav tm="0">
                                          <p:val>
                                            <p:strVal val="ppt_h"/>
                                          </p:val>
                                        </p:tav>
                                        <p:tav tm="100000">
                                          <p:val>
                                            <p:fltVal val="0"/>
                                          </p:val>
                                        </p:tav>
                                      </p:tavLst>
                                    </p:anim>
                                    <p:animEffect transition="out" filter="fade">
                                      <p:cBhvr>
                                        <p:cTn id="44" dur="500"/>
                                        <p:tgtEl>
                                          <p:spTgt spid="91"/>
                                        </p:tgtEl>
                                      </p:cBhvr>
                                    </p:animEffect>
                                    <p:set>
                                      <p:cBhvr>
                                        <p:cTn id="45" dur="1" fill="hold">
                                          <p:stCondLst>
                                            <p:cond delay="499"/>
                                          </p:stCondLst>
                                        </p:cTn>
                                        <p:tgtEl>
                                          <p:spTgt spid="91"/>
                                        </p:tgtEl>
                                        <p:attrNameLst>
                                          <p:attrName>style.visibility</p:attrName>
                                        </p:attrNameLst>
                                      </p:cBhvr>
                                      <p:to>
                                        <p:strVal val="hidden"/>
                                      </p:to>
                                    </p:set>
                                  </p:childTnLst>
                                </p:cTn>
                              </p:par>
                            </p:childTnLst>
                          </p:cTn>
                        </p:par>
                        <p:par>
                          <p:cTn id="46" fill="hold">
                            <p:stCondLst>
                              <p:cond delay="2500"/>
                            </p:stCondLst>
                            <p:childTnLst>
                              <p:par>
                                <p:cTn id="47" presetID="10" presetClass="exit" presetSubtype="0" fill="hold" nodeType="afterEffect">
                                  <p:stCondLst>
                                    <p:cond delay="0"/>
                                  </p:stCondLst>
                                  <p:childTnLst>
                                    <p:animEffect transition="out" filter="fade">
                                      <p:cBhvr>
                                        <p:cTn id="48" dur="500"/>
                                        <p:tgtEl>
                                          <p:spTgt spid="86"/>
                                        </p:tgtEl>
                                      </p:cBhvr>
                                    </p:animEffect>
                                    <p:set>
                                      <p:cBhvr>
                                        <p:cTn id="49" dur="1" fill="hold">
                                          <p:stCondLst>
                                            <p:cond delay="499"/>
                                          </p:stCondLst>
                                        </p:cTn>
                                        <p:tgtEl>
                                          <p:spTgt spid="8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0"/>
                                        </p:tgtEl>
                                      </p:cBhvr>
                                    </p:animEffect>
                                    <p:set>
                                      <p:cBhvr>
                                        <p:cTn id="52" dur="1" fill="hold">
                                          <p:stCondLst>
                                            <p:cond delay="499"/>
                                          </p:stCondLst>
                                        </p:cTn>
                                        <p:tgtEl>
                                          <p:spTgt spid="8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1"/>
                                        </p:tgtEl>
                                      </p:cBhvr>
                                    </p:animEffect>
                                    <p:set>
                                      <p:cBhvr>
                                        <p:cTn id="55" dur="1" fill="hold">
                                          <p:stCondLst>
                                            <p:cond delay="499"/>
                                          </p:stCondLst>
                                        </p:cTn>
                                        <p:tgtEl>
                                          <p:spTgt spid="8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17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fade">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p:cTn id="68" dur="500" fill="hold"/>
                                        <p:tgtEl>
                                          <p:spTgt spid="84"/>
                                        </p:tgtEl>
                                        <p:attrNameLst>
                                          <p:attrName>ppt_w</p:attrName>
                                        </p:attrNameLst>
                                      </p:cBhvr>
                                      <p:tavLst>
                                        <p:tav tm="0">
                                          <p:val>
                                            <p:fltVal val="0"/>
                                          </p:val>
                                        </p:tav>
                                        <p:tav tm="100000">
                                          <p:val>
                                            <p:strVal val="#ppt_w"/>
                                          </p:val>
                                        </p:tav>
                                      </p:tavLst>
                                    </p:anim>
                                    <p:anim calcmode="lin" valueType="num">
                                      <p:cBhvr>
                                        <p:cTn id="69" dur="500" fill="hold"/>
                                        <p:tgtEl>
                                          <p:spTgt spid="84"/>
                                        </p:tgtEl>
                                        <p:attrNameLst>
                                          <p:attrName>ppt_h</p:attrName>
                                        </p:attrNameLst>
                                      </p:cBhvr>
                                      <p:tavLst>
                                        <p:tav tm="0">
                                          <p:val>
                                            <p:fltVal val="0"/>
                                          </p:val>
                                        </p:tav>
                                        <p:tav tm="100000">
                                          <p:val>
                                            <p:strVal val="#ppt_h"/>
                                          </p:val>
                                        </p:tav>
                                      </p:tavLst>
                                    </p:anim>
                                    <p:animEffect transition="in" filter="fade">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wipe(up)">
                                      <p:cBhvr>
                                        <p:cTn id="75"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14</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a:t>
            </a:r>
            <a:r>
              <a:rPr lang="it-IT"/>
              <a:t>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Land Cover</a:t>
            </a:r>
            <a:endParaRPr lang="it-IT" dirty="0"/>
          </a:p>
        </p:txBody>
      </p:sp>
      <p:pic>
        <p:nvPicPr>
          <p:cNvPr id="29" name="Immagine 7">
            <a:extLst>
              <a:ext uri="{FF2B5EF4-FFF2-40B4-BE49-F238E27FC236}">
                <a16:creationId xmlns:a16="http://schemas.microsoft.com/office/drawing/2014/main" id="{D50204E5-2CB4-7444-B614-E45167B3A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47" y="1491797"/>
            <a:ext cx="3249102" cy="3537908"/>
          </a:xfrm>
          <a:prstGeom prst="rect">
            <a:avLst/>
          </a:prstGeom>
          <a:ln w="25400">
            <a:solidFill>
              <a:schemeClr val="accent1">
                <a:shade val="50000"/>
              </a:schemeClr>
            </a:solidFill>
          </a:ln>
        </p:spPr>
      </p:pic>
      <p:sp>
        <p:nvSpPr>
          <p:cNvPr id="30" name="Segnaposto testo 4">
            <a:extLst>
              <a:ext uri="{FF2B5EF4-FFF2-40B4-BE49-F238E27FC236}">
                <a16:creationId xmlns:a16="http://schemas.microsoft.com/office/drawing/2014/main" id="{B794178A-2A76-1D46-A7BA-C3FC31099334}"/>
              </a:ext>
            </a:extLst>
          </p:cNvPr>
          <p:cNvSpPr txBox="1">
            <a:spLocks/>
          </p:cNvSpPr>
          <p:nvPr/>
        </p:nvSpPr>
        <p:spPr>
          <a:xfrm>
            <a:off x="1036101" y="5213767"/>
            <a:ext cx="3250092" cy="102408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[A]</a:t>
            </a:r>
          </a:p>
          <a:p>
            <a:pPr marL="0" indent="0" eaLnBrk="1" hangingPunct="1">
              <a:spcBef>
                <a:spcPts val="0"/>
              </a:spcBef>
              <a:buNone/>
            </a:pPr>
            <a:r>
              <a:rPr lang="en-US" sz="2000" dirty="0"/>
              <a:t>The </a:t>
            </a:r>
            <a:r>
              <a:rPr lang="en-US" sz="2000" b="1" dirty="0">
                <a:solidFill>
                  <a:schemeClr val="accent1">
                    <a:lumMod val="75000"/>
                  </a:schemeClr>
                </a:solidFill>
              </a:rPr>
              <a:t>‘Lecce image’ </a:t>
            </a:r>
            <a:r>
              <a:rPr lang="en-US" sz="2000" dirty="0"/>
              <a:t>(751 km</a:t>
            </a:r>
            <a:r>
              <a:rPr lang="en-US" sz="2000" baseline="30000" dirty="0"/>
              <a:t>2</a:t>
            </a:r>
            <a:r>
              <a:rPr lang="en-US" sz="2000" dirty="0"/>
              <a:t>)</a:t>
            </a:r>
          </a:p>
        </p:txBody>
      </p:sp>
      <p:pic>
        <p:nvPicPr>
          <p:cNvPr id="31" name="Immagine 8" descr="D:\SJIAOS_postNTTS_2019\STRIDE\LE3_rif.png">
            <a:extLst>
              <a:ext uri="{FF2B5EF4-FFF2-40B4-BE49-F238E27FC236}">
                <a16:creationId xmlns:a16="http://schemas.microsoft.com/office/drawing/2014/main" id="{84F6C589-D6D1-4B41-BBAB-12CC75614D4D}"/>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65307" y="1493134"/>
            <a:ext cx="3250800" cy="3537908"/>
          </a:xfrm>
          <a:prstGeom prst="rect">
            <a:avLst/>
          </a:prstGeom>
          <a:noFill/>
          <a:ln w="25400">
            <a:solidFill>
              <a:schemeClr val="accent1">
                <a:shade val="50000"/>
              </a:schemeClr>
            </a:solidFill>
          </a:ln>
        </p:spPr>
      </p:pic>
      <p:sp>
        <p:nvSpPr>
          <p:cNvPr id="32" name="Segnaposto testo 4">
            <a:extLst>
              <a:ext uri="{FF2B5EF4-FFF2-40B4-BE49-F238E27FC236}">
                <a16:creationId xmlns:a16="http://schemas.microsoft.com/office/drawing/2014/main" id="{7B360854-BEC9-E541-AFED-359BBE27AA66}"/>
              </a:ext>
            </a:extLst>
          </p:cNvPr>
          <p:cNvSpPr txBox="1">
            <a:spLocks/>
          </p:cNvSpPr>
          <p:nvPr/>
        </p:nvSpPr>
        <p:spPr>
          <a:xfrm>
            <a:off x="4610277" y="5176196"/>
            <a:ext cx="3287117" cy="992734"/>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[B]</a:t>
            </a:r>
          </a:p>
          <a:p>
            <a:pPr marL="0" indent="0" eaLnBrk="1" hangingPunct="1">
              <a:spcBef>
                <a:spcPts val="0"/>
              </a:spcBef>
              <a:buNone/>
            </a:pPr>
            <a:r>
              <a:rPr lang="en-US" sz="2000" dirty="0"/>
              <a:t>Automated  LC map derived from the ‘Lecce image’</a:t>
            </a:r>
          </a:p>
        </p:txBody>
      </p:sp>
      <p:pic>
        <p:nvPicPr>
          <p:cNvPr id="33" name="Immagine 4">
            <a:extLst>
              <a:ext uri="{FF2B5EF4-FFF2-40B4-BE49-F238E27FC236}">
                <a16:creationId xmlns:a16="http://schemas.microsoft.com/office/drawing/2014/main" id="{74D9F294-72A5-EC46-890E-3688CB14116F}"/>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126009" y="1496884"/>
            <a:ext cx="3250800" cy="3537908"/>
          </a:xfrm>
          <a:prstGeom prst="rect">
            <a:avLst/>
          </a:prstGeom>
          <a:ln w="25400">
            <a:solidFill>
              <a:schemeClr val="accent1">
                <a:shade val="50000"/>
              </a:schemeClr>
            </a:solidFill>
          </a:ln>
        </p:spPr>
      </p:pic>
      <p:sp>
        <p:nvSpPr>
          <p:cNvPr id="34" name="Segnaposto testo 4">
            <a:extLst>
              <a:ext uri="{FF2B5EF4-FFF2-40B4-BE49-F238E27FC236}">
                <a16:creationId xmlns:a16="http://schemas.microsoft.com/office/drawing/2014/main" id="{4540B759-8D0E-3346-9487-38D5AA75D68D}"/>
              </a:ext>
            </a:extLst>
          </p:cNvPr>
          <p:cNvSpPr txBox="1">
            <a:spLocks/>
          </p:cNvSpPr>
          <p:nvPr/>
        </p:nvSpPr>
        <p:spPr>
          <a:xfrm>
            <a:off x="8230939" y="5242085"/>
            <a:ext cx="3380014" cy="1263645"/>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[C]</a:t>
            </a:r>
          </a:p>
          <a:p>
            <a:pPr marL="0" indent="0" eaLnBrk="1" hangingPunct="1">
              <a:spcBef>
                <a:spcPts val="0"/>
              </a:spcBef>
              <a:buNone/>
            </a:pPr>
            <a:r>
              <a:rPr lang="en-US" sz="2000" dirty="0"/>
              <a:t>Edge line of the ‘Residential’ class derived from [B] overlaid on [A]</a:t>
            </a:r>
          </a:p>
        </p:txBody>
      </p:sp>
    </p:spTree>
    <p:extLst>
      <p:ext uri="{BB962C8B-B14F-4D97-AF65-F5344CB8AC3E}">
        <p14:creationId xmlns:p14="http://schemas.microsoft.com/office/powerpoint/2010/main" val="375830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15</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a:t>
            </a:r>
            <a:r>
              <a:rPr lang="it-IT"/>
              <a:t>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Land Cover</a:t>
            </a:r>
            <a:endParaRPr lang="it-IT" dirty="0"/>
          </a:p>
        </p:txBody>
      </p:sp>
      <p:grpSp>
        <p:nvGrpSpPr>
          <p:cNvPr id="29" name="Group 3">
            <a:extLst>
              <a:ext uri="{FF2B5EF4-FFF2-40B4-BE49-F238E27FC236}">
                <a16:creationId xmlns:a16="http://schemas.microsoft.com/office/drawing/2014/main" id="{444309AA-3B1C-2D47-8AC4-780A05F8FCBC}"/>
              </a:ext>
            </a:extLst>
          </p:cNvPr>
          <p:cNvGrpSpPr/>
          <p:nvPr/>
        </p:nvGrpSpPr>
        <p:grpSpPr>
          <a:xfrm>
            <a:off x="8196382" y="1387355"/>
            <a:ext cx="2878956" cy="3597212"/>
            <a:chOff x="8196382" y="902167"/>
            <a:chExt cx="2878956" cy="4082400"/>
          </a:xfrm>
        </p:grpSpPr>
        <p:pic>
          <p:nvPicPr>
            <p:cNvPr id="30" name="Immagine 4">
              <a:extLst>
                <a:ext uri="{FF2B5EF4-FFF2-40B4-BE49-F238E27FC236}">
                  <a16:creationId xmlns:a16="http://schemas.microsoft.com/office/drawing/2014/main" id="{74B3290F-293E-DF4A-9416-6A95154EC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196382" y="902167"/>
              <a:ext cx="2878956" cy="4082400"/>
            </a:xfrm>
            <a:prstGeom prst="rect">
              <a:avLst/>
            </a:prstGeom>
            <a:noFill/>
            <a:ln w="25400">
              <a:solidFill>
                <a:schemeClr val="accent5">
                  <a:lumMod val="50000"/>
                </a:schemeClr>
              </a:solidFill>
            </a:ln>
          </p:spPr>
        </p:pic>
        <p:grpSp>
          <p:nvGrpSpPr>
            <p:cNvPr id="31" name="Gruppo 5">
              <a:extLst>
                <a:ext uri="{FF2B5EF4-FFF2-40B4-BE49-F238E27FC236}">
                  <a16:creationId xmlns:a16="http://schemas.microsoft.com/office/drawing/2014/main" id="{4134BEB8-B283-704B-8581-AE342B720A83}"/>
                </a:ext>
              </a:extLst>
            </p:cNvPr>
            <p:cNvGrpSpPr/>
            <p:nvPr/>
          </p:nvGrpSpPr>
          <p:grpSpPr>
            <a:xfrm>
              <a:off x="9303314" y="2669358"/>
              <a:ext cx="1772024" cy="493566"/>
              <a:chOff x="10194659" y="2158489"/>
              <a:chExt cx="1909535" cy="531867"/>
            </a:xfrm>
          </p:grpSpPr>
          <p:cxnSp>
            <p:nvCxnSpPr>
              <p:cNvPr id="32" name="Connettore 2 6">
                <a:extLst>
                  <a:ext uri="{FF2B5EF4-FFF2-40B4-BE49-F238E27FC236}">
                    <a16:creationId xmlns:a16="http://schemas.microsoft.com/office/drawing/2014/main" id="{09927E73-C4EB-1D4B-BD69-23E5712B01A5}"/>
                  </a:ext>
                </a:extLst>
              </p:cNvPr>
              <p:cNvCxnSpPr/>
              <p:nvPr/>
            </p:nvCxnSpPr>
            <p:spPr>
              <a:xfrm>
                <a:off x="10194659" y="2368089"/>
                <a:ext cx="75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Rettangolo 7">
                <a:extLst>
                  <a:ext uri="{FF2B5EF4-FFF2-40B4-BE49-F238E27FC236}">
                    <a16:creationId xmlns:a16="http://schemas.microsoft.com/office/drawing/2014/main" id="{A596C333-306E-7F46-8449-47D48A57C158}"/>
                  </a:ext>
                </a:extLst>
              </p:cNvPr>
              <p:cNvSpPr/>
              <p:nvPr/>
            </p:nvSpPr>
            <p:spPr>
              <a:xfrm>
                <a:off x="10903062" y="2158489"/>
                <a:ext cx="1201132" cy="531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~600 m</a:t>
                </a:r>
              </a:p>
            </p:txBody>
          </p:sp>
        </p:grpSp>
      </p:grpSp>
      <p:grpSp>
        <p:nvGrpSpPr>
          <p:cNvPr id="34" name="Group 2">
            <a:extLst>
              <a:ext uri="{FF2B5EF4-FFF2-40B4-BE49-F238E27FC236}">
                <a16:creationId xmlns:a16="http://schemas.microsoft.com/office/drawing/2014/main" id="{04AFC37E-A19D-5949-B6D9-4622A2F97F2E}"/>
              </a:ext>
            </a:extLst>
          </p:cNvPr>
          <p:cNvGrpSpPr/>
          <p:nvPr/>
        </p:nvGrpSpPr>
        <p:grpSpPr>
          <a:xfrm>
            <a:off x="1001381" y="1400537"/>
            <a:ext cx="6840000" cy="3602090"/>
            <a:chOff x="1001381" y="914691"/>
            <a:chExt cx="6840000" cy="4087936"/>
          </a:xfrm>
        </p:grpSpPr>
        <p:pic>
          <p:nvPicPr>
            <p:cNvPr id="35" name="Immagine 2" descr="G:\PAPER_etc\Articoli\SJIAOS_postNTTS_2019\STRIDE\PI_ansa_detail.png">
              <a:extLst>
                <a:ext uri="{FF2B5EF4-FFF2-40B4-BE49-F238E27FC236}">
                  <a16:creationId xmlns:a16="http://schemas.microsoft.com/office/drawing/2014/main" id="{2C852C0B-8ABC-4545-9640-954821D4CA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381" y="914691"/>
              <a:ext cx="6840000" cy="4087936"/>
            </a:xfrm>
            <a:prstGeom prst="rect">
              <a:avLst/>
            </a:prstGeom>
            <a:noFill/>
            <a:ln w="25400">
              <a:solidFill>
                <a:schemeClr val="accent5">
                  <a:lumMod val="50000"/>
                </a:schemeClr>
              </a:solidFill>
            </a:ln>
          </p:spPr>
        </p:pic>
        <p:grpSp>
          <p:nvGrpSpPr>
            <p:cNvPr id="36" name="Gruppo 14">
              <a:extLst>
                <a:ext uri="{FF2B5EF4-FFF2-40B4-BE49-F238E27FC236}">
                  <a16:creationId xmlns:a16="http://schemas.microsoft.com/office/drawing/2014/main" id="{903D7471-FB4F-2749-A0E0-0FB38C7E7799}"/>
                </a:ext>
              </a:extLst>
            </p:cNvPr>
            <p:cNvGrpSpPr/>
            <p:nvPr/>
          </p:nvGrpSpPr>
          <p:grpSpPr>
            <a:xfrm>
              <a:off x="4048130" y="1832936"/>
              <a:ext cx="1194442" cy="535333"/>
              <a:chOff x="3739941" y="1812746"/>
              <a:chExt cx="1285180" cy="576000"/>
            </a:xfrm>
          </p:grpSpPr>
          <p:cxnSp>
            <p:nvCxnSpPr>
              <p:cNvPr id="37" name="Connettore 2 8">
                <a:extLst>
                  <a:ext uri="{FF2B5EF4-FFF2-40B4-BE49-F238E27FC236}">
                    <a16:creationId xmlns:a16="http://schemas.microsoft.com/office/drawing/2014/main" id="{3F37F699-B8C8-6948-9DA2-91B977825B8E}"/>
                  </a:ext>
                </a:extLst>
              </p:cNvPr>
              <p:cNvCxnSpPr/>
              <p:nvPr/>
            </p:nvCxnSpPr>
            <p:spPr>
              <a:xfrm rot="5400000">
                <a:off x="3451941" y="2100746"/>
                <a:ext cx="57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Rettangolo 9">
                <a:extLst>
                  <a:ext uri="{FF2B5EF4-FFF2-40B4-BE49-F238E27FC236}">
                    <a16:creationId xmlns:a16="http://schemas.microsoft.com/office/drawing/2014/main" id="{D7FDA11E-3B17-254F-99DF-14766D514E08}"/>
                  </a:ext>
                </a:extLst>
              </p:cNvPr>
              <p:cNvSpPr/>
              <p:nvPr/>
            </p:nvSpPr>
            <p:spPr>
              <a:xfrm>
                <a:off x="3822702" y="1950334"/>
                <a:ext cx="1202419" cy="438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rPr>
                  <a:t>~500 m</a:t>
                </a:r>
              </a:p>
            </p:txBody>
          </p:sp>
        </p:grpSp>
      </p:grpSp>
      <p:sp>
        <p:nvSpPr>
          <p:cNvPr id="39" name="Segnaposto testo 4">
            <a:extLst>
              <a:ext uri="{FF2B5EF4-FFF2-40B4-BE49-F238E27FC236}">
                <a16:creationId xmlns:a16="http://schemas.microsoft.com/office/drawing/2014/main" id="{64E3FC7E-E3A7-5A45-9957-2B85E64029FF}"/>
              </a:ext>
            </a:extLst>
          </p:cNvPr>
          <p:cNvSpPr txBox="1">
            <a:spLocks/>
          </p:cNvSpPr>
          <p:nvPr/>
        </p:nvSpPr>
        <p:spPr>
          <a:xfrm>
            <a:off x="986393" y="5207622"/>
            <a:ext cx="6643600"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[D]</a:t>
            </a:r>
          </a:p>
          <a:p>
            <a:pPr marL="0" indent="0" eaLnBrk="1" hangingPunct="1">
              <a:spcBef>
                <a:spcPts val="0"/>
              </a:spcBef>
              <a:buNone/>
            </a:pPr>
            <a:r>
              <a:rPr lang="en-US" sz="1800" dirty="0"/>
              <a:t>A detailed view of the course of the Arno River (cropped from the </a:t>
            </a:r>
            <a:r>
              <a:rPr lang="en-US" sz="1800" b="1" dirty="0">
                <a:solidFill>
                  <a:srgbClr val="0070C0"/>
                </a:solidFill>
              </a:rPr>
              <a:t>‘Pisa image’</a:t>
            </a:r>
            <a:r>
              <a:rPr lang="en-US" sz="1800" dirty="0"/>
              <a:t>, 443 km</a:t>
            </a:r>
            <a:r>
              <a:rPr lang="en-US" sz="1800" baseline="30000" dirty="0"/>
              <a:t>2</a:t>
            </a:r>
            <a:r>
              <a:rPr lang="en-US" sz="1800" dirty="0"/>
              <a:t>) overlaid with a semitransparent version of the corresponding automated LC map</a:t>
            </a:r>
          </a:p>
        </p:txBody>
      </p:sp>
      <p:sp>
        <p:nvSpPr>
          <p:cNvPr id="40" name="Segnaposto testo 4">
            <a:extLst>
              <a:ext uri="{FF2B5EF4-FFF2-40B4-BE49-F238E27FC236}">
                <a16:creationId xmlns:a16="http://schemas.microsoft.com/office/drawing/2014/main" id="{0C3A0CCA-6F35-5A41-B33C-0AFD8D9E20D5}"/>
              </a:ext>
            </a:extLst>
          </p:cNvPr>
          <p:cNvSpPr txBox="1">
            <a:spLocks/>
          </p:cNvSpPr>
          <p:nvPr/>
        </p:nvSpPr>
        <p:spPr>
          <a:xfrm>
            <a:off x="8211367" y="5162652"/>
            <a:ext cx="2863971"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[E]</a:t>
            </a:r>
          </a:p>
          <a:p>
            <a:pPr marL="0" indent="0" eaLnBrk="1" hangingPunct="1">
              <a:spcBef>
                <a:spcPts val="0"/>
              </a:spcBef>
              <a:buNone/>
            </a:pPr>
            <a:r>
              <a:rPr lang="en-US" sz="1800" dirty="0"/>
              <a:t>A highway fragment from the </a:t>
            </a:r>
            <a:r>
              <a:rPr lang="en-US" sz="1800" b="1" dirty="0">
                <a:solidFill>
                  <a:srgbClr val="0070C0"/>
                </a:solidFill>
              </a:rPr>
              <a:t>‘Lecce image’</a:t>
            </a:r>
            <a:r>
              <a:rPr lang="en-US" sz="1800" b="1" dirty="0"/>
              <a:t> </a:t>
            </a:r>
            <a:r>
              <a:rPr lang="en-US" sz="1800" dirty="0"/>
              <a:t>overlaid with the edge line of the ‘Highway’ class</a:t>
            </a:r>
          </a:p>
        </p:txBody>
      </p:sp>
    </p:spTree>
    <p:extLst>
      <p:ext uri="{BB962C8B-B14F-4D97-AF65-F5344CB8AC3E}">
        <p14:creationId xmlns:p14="http://schemas.microsoft.com/office/powerpoint/2010/main" val="1354551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16</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a:t>Use </a:t>
            </a:r>
            <a:r>
              <a:rPr lang="it-IT"/>
              <a:t>Case </a:t>
            </a:r>
            <a:r>
              <a:rPr lang="it-IT" smtClean="0"/>
              <a:t>3: </a:t>
            </a:r>
            <a:r>
              <a:rPr lang="it-IT"/>
              <a:t>AI </a:t>
            </a:r>
            <a:r>
              <a:rPr lang="it-IT" dirty="0" smtClean="0"/>
              <a:t>for the generation of </a:t>
            </a:r>
            <a:r>
              <a:rPr lang="it-IT" dirty="0" err="1" smtClean="0"/>
              <a:t>Synthetic</a:t>
            </a:r>
            <a:r>
              <a:rPr lang="it-IT" dirty="0" smtClean="0"/>
              <a:t> Data</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618686" y="1257062"/>
            <a:ext cx="5484863" cy="5940088"/>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With the </a:t>
            </a:r>
            <a:r>
              <a:rPr lang="en-US" sz="2000" b="1" dirty="0" smtClean="0"/>
              <a:t>digitalization</a:t>
            </a:r>
            <a:r>
              <a:rPr lang="en-US" sz="2000" dirty="0" smtClean="0"/>
              <a:t> </a:t>
            </a:r>
            <a:r>
              <a:rPr lang="en-US" sz="2000" b="1" dirty="0" smtClean="0"/>
              <a:t>of information </a:t>
            </a:r>
            <a:r>
              <a:rPr lang="en-US" sz="2000" dirty="0" smtClean="0"/>
              <a:t>and the increasing accessibility of </a:t>
            </a:r>
            <a:r>
              <a:rPr lang="en-US" sz="2000" b="1" dirty="0" smtClean="0"/>
              <a:t>administrative</a:t>
            </a:r>
            <a:r>
              <a:rPr lang="en-US" sz="2000" dirty="0" smtClean="0"/>
              <a:t> data, the amount of data to be handled has grown substantially in recent years. This raises significant concerns about </a:t>
            </a:r>
            <a:r>
              <a:rPr lang="en-US" sz="2000" b="1" dirty="0" smtClean="0"/>
              <a:t>data</a:t>
            </a:r>
            <a:r>
              <a:rPr lang="en-US" sz="2000" dirty="0" smtClean="0"/>
              <a:t> </a:t>
            </a:r>
            <a:r>
              <a:rPr lang="en-US" sz="2000" b="1" dirty="0" smtClean="0"/>
              <a:t>protection</a:t>
            </a:r>
            <a:r>
              <a:rPr lang="en-US" sz="2000" dirty="0" smtClean="0"/>
              <a:t> and </a:t>
            </a:r>
            <a:r>
              <a:rPr lang="en-US" sz="2000" b="1" dirty="0" smtClean="0"/>
              <a:t>privacy</a:t>
            </a:r>
            <a:r>
              <a:rPr lang="en-US" sz="2000" dirty="0" smtClean="0"/>
              <a:t> since the disclosure </a:t>
            </a:r>
            <a:r>
              <a:rPr lang="en-US" sz="2000" dirty="0"/>
              <a:t>of sensitive </a:t>
            </a:r>
            <a:r>
              <a:rPr lang="en-US" sz="2000" dirty="0" smtClean="0"/>
              <a:t>information can </a:t>
            </a:r>
            <a:r>
              <a:rPr lang="en-US" sz="2000" dirty="0"/>
              <a:t>pose serious risks to individuals, institutions, and public administrations</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a:t>Synthetic </a:t>
            </a:r>
            <a:r>
              <a:rPr lang="en-US" sz="2000" b="1"/>
              <a:t>data </a:t>
            </a:r>
            <a:r>
              <a:rPr lang="en-US" sz="2000" b="1" i="1" smtClean="0"/>
              <a:t>(</a:t>
            </a:r>
            <a:r>
              <a:rPr lang="it-IT" sz="2000" b="1" i="1" smtClean="0"/>
              <a:t>Pugliese</a:t>
            </a:r>
            <a:r>
              <a:rPr lang="it-IT" sz="2000" b="1" i="1"/>
              <a:t>, F., Pappagallo, A., &amp; De Cubellis</a:t>
            </a:r>
            <a:r>
              <a:rPr lang="it-IT" sz="2000" b="1" i="1"/>
              <a:t>, </a:t>
            </a:r>
            <a:r>
              <a:rPr lang="it-IT" sz="2000" b="1" i="1" smtClean="0"/>
              <a:t>M., 2024</a:t>
            </a:r>
            <a:r>
              <a:rPr lang="it-IT" sz="2000" b="1" i="1"/>
              <a:t>, </a:t>
            </a:r>
            <a:r>
              <a:rPr lang="it-IT" sz="2000" b="1" i="1"/>
              <a:t>June</a:t>
            </a:r>
            <a:r>
              <a:rPr lang="it-IT" sz="2000" b="1" i="1" smtClean="0"/>
              <a:t>)</a:t>
            </a:r>
            <a:r>
              <a:rPr lang="it-IT" sz="2000" smtClean="0"/>
              <a:t> </a:t>
            </a:r>
            <a:r>
              <a:rPr lang="en-US" sz="2000" smtClean="0"/>
              <a:t>are </a:t>
            </a:r>
            <a:r>
              <a:rPr lang="en-US" sz="2000" dirty="0"/>
              <a:t>artificially created datasets intended to </a:t>
            </a:r>
            <a:r>
              <a:rPr lang="en-US" sz="2000" b="1" dirty="0"/>
              <a:t>replicate</a:t>
            </a:r>
            <a:r>
              <a:rPr lang="en-US" sz="2000" dirty="0"/>
              <a:t> the statistical characteristics and structure of real data, while preventing the exposure of </a:t>
            </a:r>
            <a:r>
              <a:rPr lang="en-US" sz="2000" b="1" dirty="0"/>
              <a:t>sensitive</a:t>
            </a:r>
            <a:r>
              <a:rPr lang="en-US" sz="2000" dirty="0"/>
              <a:t> or </a:t>
            </a:r>
            <a:r>
              <a:rPr lang="en-US" sz="2000" b="1" dirty="0"/>
              <a:t>personally identifiable</a:t>
            </a:r>
            <a:r>
              <a:rPr lang="en-US" sz="2000" dirty="0"/>
              <a:t> information</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60" y="1437815"/>
            <a:ext cx="4638175" cy="3092116"/>
          </a:xfrm>
          <a:prstGeom prst="rect">
            <a:avLst/>
          </a:prstGeom>
        </p:spPr>
      </p:pic>
      <p:pic>
        <p:nvPicPr>
          <p:cNvPr id="10" name="Immagine 9"/>
          <p:cNvPicPr>
            <a:picLocks noChangeAspect="1"/>
          </p:cNvPicPr>
          <p:nvPr/>
        </p:nvPicPr>
        <p:blipFill>
          <a:blip r:embed="rId4"/>
          <a:stretch>
            <a:fillRect/>
          </a:stretch>
        </p:blipFill>
        <p:spPr>
          <a:xfrm>
            <a:off x="6867060" y="4808540"/>
            <a:ext cx="3034414" cy="1322858"/>
          </a:xfrm>
          <a:prstGeom prst="rect">
            <a:avLst/>
          </a:prstGeom>
        </p:spPr>
      </p:pic>
    </p:spTree>
    <p:extLst>
      <p:ext uri="{BB962C8B-B14F-4D97-AF65-F5344CB8AC3E}">
        <p14:creationId xmlns:p14="http://schemas.microsoft.com/office/powerpoint/2010/main" val="1322529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17</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a:t>Use </a:t>
            </a:r>
            <a:r>
              <a:rPr lang="it-IT"/>
              <a:t>Case </a:t>
            </a:r>
            <a:r>
              <a:rPr lang="it-IT" smtClean="0"/>
              <a:t>3: </a:t>
            </a:r>
            <a:r>
              <a:rPr lang="it-IT"/>
              <a:t>AI </a:t>
            </a:r>
            <a:r>
              <a:rPr lang="it-IT" dirty="0"/>
              <a:t>for the generation of </a:t>
            </a:r>
            <a:r>
              <a:rPr lang="it-IT" dirty="0" err="1"/>
              <a:t>Synthetic</a:t>
            </a:r>
            <a:r>
              <a:rPr lang="it-IT" dirty="0"/>
              <a:t> Data</a:t>
            </a:r>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7442972" cy="5940088"/>
          </a:xfrm>
          <a:prstGeom prst="rect">
            <a:avLst/>
          </a:prstGeom>
          <a:noFill/>
        </p:spPr>
        <p:txBody>
          <a:bodyPr wrap="square">
            <a:spAutoFit/>
          </a:bodyPr>
          <a:lstStyle/>
          <a:p>
            <a:pPr marL="342900" indent="-342900">
              <a:buFont typeface="Wingdings" panose="05000000000000000000" pitchFamily="2" charset="2"/>
              <a:buChar char="ü"/>
            </a:pPr>
            <a:r>
              <a:rPr lang="it-IT" sz="2000" b="1" dirty="0" err="1" smtClean="0"/>
              <a:t>Keep</a:t>
            </a:r>
            <a:r>
              <a:rPr lang="it-IT" sz="2000" b="1" dirty="0" smtClean="0"/>
              <a:t> in </a:t>
            </a:r>
            <a:r>
              <a:rPr lang="it-IT" sz="2000" b="1" dirty="0" err="1" smtClean="0"/>
              <a:t>mind</a:t>
            </a:r>
            <a:r>
              <a:rPr lang="it-IT" sz="2000" b="1" dirty="0" smtClean="0"/>
              <a:t>! </a:t>
            </a:r>
            <a:r>
              <a:rPr lang="it-IT" sz="2000" dirty="0" err="1" smtClean="0"/>
              <a:t>Synthetic</a:t>
            </a:r>
            <a:r>
              <a:rPr lang="it-IT" sz="2000" dirty="0" smtClean="0"/>
              <a:t> </a:t>
            </a:r>
            <a:r>
              <a:rPr lang="it-IT" sz="2000" dirty="0"/>
              <a:t>data do </a:t>
            </a:r>
            <a:r>
              <a:rPr lang="it-IT" sz="2000" dirty="0" err="1"/>
              <a:t>not</a:t>
            </a:r>
            <a:r>
              <a:rPr lang="it-IT" sz="2000" dirty="0"/>
              <a:t> </a:t>
            </a:r>
            <a:r>
              <a:rPr lang="it-IT" sz="2000" dirty="0" err="1"/>
              <a:t>necessarily</a:t>
            </a:r>
            <a:r>
              <a:rPr lang="it-IT" sz="2000" dirty="0"/>
              <a:t> </a:t>
            </a:r>
            <a:r>
              <a:rPr lang="it-IT" sz="2000" dirty="0" err="1"/>
              <a:t>reproduce</a:t>
            </a:r>
            <a:r>
              <a:rPr lang="it-IT" sz="2000" dirty="0"/>
              <a:t> the </a:t>
            </a:r>
            <a:r>
              <a:rPr lang="it-IT" sz="2000" dirty="0" err="1"/>
              <a:t>atomic</a:t>
            </a:r>
            <a:r>
              <a:rPr lang="it-IT" sz="2000" dirty="0"/>
              <a:t> data (</a:t>
            </a:r>
            <a:r>
              <a:rPr lang="it-IT" sz="2000" dirty="0" err="1"/>
              <a:t>categorical</a:t>
            </a:r>
            <a:r>
              <a:rPr lang="it-IT" sz="2000" dirty="0"/>
              <a:t>, </a:t>
            </a:r>
            <a:r>
              <a:rPr lang="it-IT" sz="2000" dirty="0" err="1"/>
              <a:t>numerical</a:t>
            </a:r>
            <a:r>
              <a:rPr lang="it-IT" sz="2000" dirty="0"/>
              <a:t>, </a:t>
            </a:r>
            <a:r>
              <a:rPr lang="it-IT" sz="2000" dirty="0" err="1"/>
              <a:t>etc</a:t>
            </a:r>
            <a:r>
              <a:rPr lang="it-IT" sz="2000" dirty="0"/>
              <a:t>) from the </a:t>
            </a:r>
            <a:r>
              <a:rPr lang="it-IT" sz="2000" dirty="0" err="1"/>
              <a:t>original</a:t>
            </a:r>
            <a:r>
              <a:rPr lang="it-IT" sz="2000" dirty="0"/>
              <a:t> source. </a:t>
            </a:r>
            <a:r>
              <a:rPr lang="it-IT" sz="2000" b="1" dirty="0" err="1"/>
              <a:t>Synthesis</a:t>
            </a:r>
            <a:r>
              <a:rPr lang="it-IT" sz="2000" dirty="0"/>
              <a:t> </a:t>
            </a:r>
            <a:r>
              <a:rPr lang="it-IT" sz="2000" dirty="0" err="1"/>
              <a:t>capability</a:t>
            </a:r>
            <a:r>
              <a:rPr lang="it-IT" sz="2000" dirty="0"/>
              <a:t> </a:t>
            </a:r>
            <a:r>
              <a:rPr lang="it-IT" sz="2000" dirty="0" err="1"/>
              <a:t>might</a:t>
            </a:r>
            <a:r>
              <a:rPr lang="it-IT" sz="2000" dirty="0"/>
              <a:t> </a:t>
            </a:r>
            <a:r>
              <a:rPr lang="it-IT" sz="2000" dirty="0" err="1"/>
              <a:t>rely</a:t>
            </a:r>
            <a:r>
              <a:rPr lang="it-IT" sz="2000" dirty="0"/>
              <a:t> </a:t>
            </a:r>
            <a:r>
              <a:rPr lang="it-IT" sz="2000" dirty="0" err="1"/>
              <a:t>rather</a:t>
            </a:r>
            <a:r>
              <a:rPr lang="it-IT" sz="2000" dirty="0"/>
              <a:t> on the </a:t>
            </a:r>
            <a:r>
              <a:rPr lang="it-IT" sz="2000" b="1" dirty="0" err="1"/>
              <a:t>relationships</a:t>
            </a:r>
            <a:r>
              <a:rPr lang="it-IT" sz="2000" dirty="0"/>
              <a:t> </a:t>
            </a:r>
            <a:r>
              <a:rPr lang="it-IT" sz="2000" dirty="0" err="1"/>
              <a:t>between</a:t>
            </a:r>
            <a:r>
              <a:rPr lang="it-IT" sz="2000" dirty="0"/>
              <a:t> </a:t>
            </a:r>
            <a:r>
              <a:rPr lang="it-IT" sz="2000" dirty="0" err="1"/>
              <a:t>different</a:t>
            </a:r>
            <a:r>
              <a:rPr lang="it-IT" sz="2000" dirty="0"/>
              <a:t> </a:t>
            </a:r>
            <a:r>
              <a:rPr lang="it-IT" sz="2000" dirty="0" err="1"/>
              <a:t>kind</a:t>
            </a:r>
            <a:r>
              <a:rPr lang="it-IT" sz="2000" dirty="0"/>
              <a:t> of </a:t>
            </a:r>
            <a:r>
              <a:rPr lang="it-IT" sz="2000" b="1" dirty="0" err="1"/>
              <a:t>entities</a:t>
            </a:r>
            <a:r>
              <a:rPr lang="it-IT" sz="2000" dirty="0"/>
              <a:t>, </a:t>
            </a:r>
            <a:r>
              <a:rPr lang="it-IT" sz="2000" dirty="0" err="1"/>
              <a:t>such</a:t>
            </a:r>
            <a:r>
              <a:rPr lang="it-IT" sz="2000" dirty="0"/>
              <a:t> </a:t>
            </a:r>
            <a:r>
              <a:rPr lang="it-IT" sz="2000" dirty="0" err="1"/>
              <a:t>as</a:t>
            </a:r>
            <a:r>
              <a:rPr lang="it-IT" sz="2000" dirty="0"/>
              <a:t> </a:t>
            </a:r>
            <a:r>
              <a:rPr lang="it-IT" sz="2000" dirty="0" err="1"/>
              <a:t>people</a:t>
            </a:r>
            <a:r>
              <a:rPr lang="it-IT" sz="2000" dirty="0"/>
              <a:t> and </a:t>
            </a:r>
            <a:r>
              <a:rPr lang="it-IT" sz="2000" dirty="0" err="1"/>
              <a:t>objects</a:t>
            </a:r>
            <a:r>
              <a:rPr lang="it-IT" sz="2000" dirty="0"/>
              <a:t>, </a:t>
            </a:r>
            <a:r>
              <a:rPr lang="it-IT" sz="2000" dirty="0" err="1"/>
              <a:t>school</a:t>
            </a:r>
            <a:r>
              <a:rPr lang="it-IT" sz="2000" dirty="0"/>
              <a:t> and </a:t>
            </a:r>
            <a:r>
              <a:rPr lang="it-IT" sz="2000" dirty="0" err="1"/>
              <a:t>neighborhoods</a:t>
            </a:r>
            <a:r>
              <a:rPr lang="it-IT" sz="2000" dirty="0"/>
              <a:t>, or </a:t>
            </a:r>
            <a:r>
              <a:rPr lang="it-IT" sz="2000" dirty="0" err="1"/>
              <a:t>users</a:t>
            </a:r>
            <a:r>
              <a:rPr lang="it-IT" sz="2000" dirty="0"/>
              <a:t> and </a:t>
            </a:r>
            <a:r>
              <a:rPr lang="it-IT" sz="2000" dirty="0" err="1"/>
              <a:t>cellular</a:t>
            </a:r>
            <a:r>
              <a:rPr lang="it-IT" sz="2000" dirty="0"/>
              <a:t> </a:t>
            </a:r>
            <a:r>
              <a:rPr lang="it-IT" sz="2000" dirty="0" err="1" smtClean="0"/>
              <a:t>antennas</a:t>
            </a:r>
            <a:r>
              <a:rPr lang="it-IT" sz="2000" dirty="0" smtClean="0"/>
              <a:t>.</a:t>
            </a:r>
          </a:p>
          <a:p>
            <a:pPr marL="342900" indent="-342900">
              <a:buFont typeface="Wingdings" panose="05000000000000000000" pitchFamily="2" charset="2"/>
              <a:buChar char="ü"/>
            </a:pPr>
            <a:endParaRPr lang="it-IT" sz="2000" dirty="0"/>
          </a:p>
          <a:p>
            <a:pPr marL="342900" indent="-342900">
              <a:buFont typeface="Wingdings" panose="05000000000000000000" pitchFamily="2" charset="2"/>
              <a:buChar char="ü"/>
            </a:pPr>
            <a:r>
              <a:rPr lang="en-US" sz="2000" dirty="0"/>
              <a:t>In this study, the </a:t>
            </a:r>
            <a:r>
              <a:rPr lang="en-US" sz="2000" b="1" dirty="0"/>
              <a:t>analyzed data</a:t>
            </a:r>
            <a:r>
              <a:rPr lang="en-US" sz="2000" dirty="0"/>
              <a:t> relate to the frequency and attributes of trips and vacations undertaken by residents of Italy.  They originate from </a:t>
            </a:r>
            <a:r>
              <a:rPr lang="en-US" sz="2000" b="1" dirty="0"/>
              <a:t>the </a:t>
            </a:r>
            <a:r>
              <a:rPr lang="en-US" sz="2000" b="1" dirty="0" err="1"/>
              <a:t>Istat</a:t>
            </a:r>
            <a:r>
              <a:rPr lang="en-US" sz="2000" b="1" dirty="0"/>
              <a:t> Trips and Holidays survey</a:t>
            </a:r>
            <a:r>
              <a:rPr lang="en-US" sz="2000" dirty="0"/>
              <a:t>, as a module of the </a:t>
            </a:r>
            <a:r>
              <a:rPr lang="en-US" sz="2000" b="1" dirty="0"/>
              <a:t>Household Budget Survey (HBS) </a:t>
            </a:r>
            <a:r>
              <a:rPr lang="en-US" sz="2000" dirty="0"/>
              <a:t>which collects </a:t>
            </a:r>
            <a:r>
              <a:rPr lang="it-IT" sz="2000" dirty="0"/>
              <a:t>information on the </a:t>
            </a:r>
            <a:r>
              <a:rPr lang="it-IT" sz="2000" dirty="0" err="1"/>
              <a:t>tourism</a:t>
            </a:r>
            <a:r>
              <a:rPr lang="it-IT" sz="2000" dirty="0"/>
              <a:t> </a:t>
            </a:r>
            <a:r>
              <a:rPr lang="it-IT" sz="2000" dirty="0" err="1"/>
              <a:t>flows</a:t>
            </a:r>
            <a:r>
              <a:rPr lang="it-IT" sz="2000" dirty="0"/>
              <a:t> of </a:t>
            </a:r>
            <a:r>
              <a:rPr lang="it-IT" sz="2000" dirty="0" err="1"/>
              <a:t>residents</a:t>
            </a:r>
            <a:r>
              <a:rPr lang="it-IT" sz="2000" dirty="0"/>
              <a:t>.</a:t>
            </a:r>
            <a:r>
              <a:rPr lang="en-US" sz="2000" dirty="0"/>
              <a:t> This information includes journeys made for leisure or work, both domestically and internationally. </a:t>
            </a:r>
            <a:endParaRPr lang="en-US" sz="2000" dirty="0" smtClean="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In the </a:t>
            </a:r>
            <a:r>
              <a:rPr lang="it-IT" sz="2000" dirty="0"/>
              <a:t>WP13’s Istat </a:t>
            </a:r>
            <a:r>
              <a:rPr lang="it-IT" sz="2000" dirty="0" err="1"/>
              <a:t>PoC</a:t>
            </a:r>
            <a:r>
              <a:rPr lang="it-IT" sz="2000" dirty="0"/>
              <a:t> </a:t>
            </a:r>
            <a:r>
              <a:rPr lang="it-IT" sz="2000" dirty="0" smtClean="0"/>
              <a:t>of AI/ML </a:t>
            </a:r>
            <a:r>
              <a:rPr lang="it-IT" sz="2000" dirty="0" err="1" smtClean="0"/>
              <a:t>Essnet</a:t>
            </a:r>
            <a:r>
              <a:rPr lang="it-IT" sz="2000" dirty="0" smtClean="0"/>
              <a:t> </a:t>
            </a:r>
            <a:r>
              <a:rPr lang="it-IT" sz="2000" dirty="0" err="1" smtClean="0"/>
              <a:t>project</a:t>
            </a:r>
            <a:r>
              <a:rPr lang="it-IT" sz="2000" dirty="0" smtClean="0"/>
              <a:t>, w</a:t>
            </a:r>
            <a:r>
              <a:rPr lang="en-US" sz="2000" dirty="0" smtClean="0"/>
              <a:t>e compared different AI methods: </a:t>
            </a:r>
            <a:r>
              <a:rPr lang="en-US" sz="2000" b="1" dirty="0" smtClean="0"/>
              <a:t>CT-GAN, VAEs, DP-CTGAN, SMOTENC, Random Forest, </a:t>
            </a:r>
            <a:r>
              <a:rPr lang="en-US" sz="2000" b="1" dirty="0" err="1" smtClean="0"/>
              <a:t>XGBoost</a:t>
            </a:r>
            <a:endParaRPr lang="en-US" sz="2000" b="1" dirty="0"/>
          </a:p>
          <a:p>
            <a:pPr marL="342900" indent="-342900">
              <a:buFont typeface="Wingdings" panose="05000000000000000000" pitchFamily="2" charset="2"/>
              <a:buChar char="ü"/>
            </a:pPr>
            <a:endParaRPr lang="it-IT" sz="2000" dirty="0" smtClean="0"/>
          </a:p>
          <a:p>
            <a:endParaRPr lang="it-IT" sz="2000" dirty="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149" y="1949963"/>
            <a:ext cx="4391025" cy="1714500"/>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903" y="3952959"/>
            <a:ext cx="3749515" cy="1973279"/>
          </a:xfrm>
          <a:prstGeom prst="rect">
            <a:avLst/>
          </a:prstGeom>
        </p:spPr>
      </p:pic>
    </p:spTree>
    <p:extLst>
      <p:ext uri="{BB962C8B-B14F-4D97-AF65-F5344CB8AC3E}">
        <p14:creationId xmlns:p14="http://schemas.microsoft.com/office/powerpoint/2010/main" val="4240133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18</a:t>
            </a:fld>
            <a:endParaRPr lang="en-US" dirty="0"/>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a:t>Use </a:t>
            </a:r>
            <a:r>
              <a:rPr lang="it-IT"/>
              <a:t>Case </a:t>
            </a:r>
            <a:r>
              <a:rPr lang="it-IT" smtClean="0"/>
              <a:t>3: </a:t>
            </a:r>
            <a:r>
              <a:rPr lang="it-IT"/>
              <a:t>AI </a:t>
            </a:r>
            <a:r>
              <a:rPr lang="it-IT" dirty="0"/>
              <a:t>for the generation of </a:t>
            </a:r>
            <a:r>
              <a:rPr lang="it-IT" dirty="0" err="1"/>
              <a:t>Synthetic</a:t>
            </a:r>
            <a:r>
              <a:rPr lang="it-IT" dirty="0"/>
              <a:t> Data</a:t>
            </a:r>
          </a:p>
        </p:txBody>
      </p:sp>
      <p:sp>
        <p:nvSpPr>
          <p:cNvPr id="12" name="CasellaDiTesto 11"/>
          <p:cNvSpPr txBox="1"/>
          <p:nvPr/>
        </p:nvSpPr>
        <p:spPr>
          <a:xfrm>
            <a:off x="4259117" y="1277040"/>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
        <p:nvSpPr>
          <p:cNvPr id="13" name="CasellaDiTesto 12"/>
          <p:cNvSpPr txBox="1"/>
          <p:nvPr/>
        </p:nvSpPr>
        <p:spPr>
          <a:xfrm>
            <a:off x="9211261" y="1323245"/>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4" name="Immagine 3"/>
          <p:cNvPicPr>
            <a:picLocks noChangeAspect="1"/>
          </p:cNvPicPr>
          <p:nvPr/>
        </p:nvPicPr>
        <p:blipFill>
          <a:blip r:embed="rId3"/>
          <a:stretch>
            <a:fillRect/>
          </a:stretch>
        </p:blipFill>
        <p:spPr>
          <a:xfrm>
            <a:off x="4528113" y="1734742"/>
            <a:ext cx="3328934" cy="4602419"/>
          </a:xfrm>
          <a:prstGeom prst="rect">
            <a:avLst/>
          </a:prstGeom>
        </p:spPr>
      </p:pic>
      <p:pic>
        <p:nvPicPr>
          <p:cNvPr id="2" name="Immagine 1"/>
          <p:cNvPicPr>
            <a:picLocks noChangeAspect="1"/>
          </p:cNvPicPr>
          <p:nvPr/>
        </p:nvPicPr>
        <p:blipFill>
          <a:blip r:embed="rId4"/>
          <a:stretch>
            <a:fillRect/>
          </a:stretch>
        </p:blipFill>
        <p:spPr>
          <a:xfrm>
            <a:off x="8095769" y="1677151"/>
            <a:ext cx="3509466" cy="4792476"/>
          </a:xfrm>
          <a:prstGeom prst="rect">
            <a:avLst/>
          </a:prstGeom>
        </p:spPr>
      </p:pic>
      <p:sp>
        <p:nvSpPr>
          <p:cNvPr id="10" name="Rettangolo 9"/>
          <p:cNvSpPr/>
          <p:nvPr/>
        </p:nvSpPr>
        <p:spPr>
          <a:xfrm>
            <a:off x="467888" y="1194298"/>
            <a:ext cx="3791229"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Note</a:t>
            </a:r>
            <a:r>
              <a:rPr lang="en-US" sz="2000" dirty="0"/>
              <a:t>: In the </a:t>
            </a:r>
            <a:r>
              <a:rPr lang="en-US" sz="2000" b="1" dirty="0"/>
              <a:t>original distribution itself</a:t>
            </a:r>
            <a:r>
              <a:rPr lang="en-US" sz="2000" dirty="0"/>
              <a:t>, the values are </a:t>
            </a:r>
            <a:r>
              <a:rPr lang="en-US" sz="2000" i="1" dirty="0"/>
              <a:t>not</a:t>
            </a:r>
            <a:r>
              <a:rPr lang="en-US" sz="2000" dirty="0"/>
              <a:t> sums of previous values.</a:t>
            </a:r>
            <a:br>
              <a:rPr lang="en-US" sz="2000" dirty="0"/>
            </a:br>
            <a:r>
              <a:rPr lang="en-US" sz="2000" dirty="0"/>
              <a:t>Only in the </a:t>
            </a:r>
            <a:r>
              <a:rPr lang="en-US" sz="2000" b="1" dirty="0"/>
              <a:t>cumulative sum version</a:t>
            </a:r>
            <a:r>
              <a:rPr lang="en-US" sz="2000" dirty="0"/>
              <a:t> do the values accumulate</a:t>
            </a:r>
            <a:r>
              <a:rPr lang="en-US" sz="2000" dirty="0" smtClean="0"/>
              <a:t>. </a:t>
            </a:r>
          </a:p>
          <a:p>
            <a:endParaRPr lang="en-US" sz="2000" dirty="0" smtClean="0"/>
          </a:p>
          <a:p>
            <a:pPr marL="342900" indent="-342900">
              <a:buFont typeface="Wingdings" panose="05000000000000000000" pitchFamily="2" charset="2"/>
              <a:buChar char="ü"/>
            </a:pPr>
            <a:r>
              <a:rPr lang="en-US" sz="2000" dirty="0" smtClean="0"/>
              <a:t>It </a:t>
            </a:r>
            <a:r>
              <a:rPr lang="en-US" sz="2000" dirty="0"/>
              <a:t>is </a:t>
            </a:r>
            <a:r>
              <a:rPr lang="en-US" sz="2000" b="1" dirty="0"/>
              <a:t>evident</a:t>
            </a:r>
            <a:r>
              <a:rPr lang="en-US" sz="2000" dirty="0"/>
              <a:t> from the </a:t>
            </a:r>
            <a:r>
              <a:rPr lang="en-US" sz="2000" b="1" dirty="0"/>
              <a:t>cumulative</a:t>
            </a:r>
            <a:r>
              <a:rPr lang="en-US" sz="2000" dirty="0"/>
              <a:t> distributions that the less effective methods, such as </a:t>
            </a:r>
            <a:r>
              <a:rPr lang="en-US" sz="2000" b="1" dirty="0"/>
              <a:t>Random Forest </a:t>
            </a:r>
            <a:r>
              <a:rPr lang="en-US" sz="2000" dirty="0"/>
              <a:t>or </a:t>
            </a:r>
            <a:r>
              <a:rPr lang="en-US" sz="2000" b="1" dirty="0" err="1"/>
              <a:t>XGBoost</a:t>
            </a:r>
            <a:r>
              <a:rPr lang="en-US" sz="2000" dirty="0"/>
              <a:t>, are </a:t>
            </a:r>
            <a:r>
              <a:rPr lang="en-US" sz="2000" b="1" dirty="0"/>
              <a:t>less</a:t>
            </a:r>
            <a:r>
              <a:rPr lang="en-US" sz="2000" dirty="0"/>
              <a:t> efficient on categorical variables, where they often </a:t>
            </a:r>
            <a:r>
              <a:rPr lang="en-US" sz="2000" b="1" dirty="0"/>
              <a:t>fail</a:t>
            </a:r>
            <a:r>
              <a:rPr lang="en-US" sz="2000" dirty="0"/>
              <a:t> to reproduce the categories, i.e. the domain values of these variables. </a:t>
            </a:r>
            <a:endParaRPr lang="it-IT" sz="2000" dirty="0"/>
          </a:p>
        </p:txBody>
      </p:sp>
    </p:spTree>
    <p:extLst>
      <p:ext uri="{BB962C8B-B14F-4D97-AF65-F5344CB8AC3E}">
        <p14:creationId xmlns:p14="http://schemas.microsoft.com/office/powerpoint/2010/main" val="430584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19</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a:t>Use </a:t>
            </a:r>
            <a:r>
              <a:rPr lang="it-IT"/>
              <a:t>Case </a:t>
            </a:r>
            <a:r>
              <a:rPr lang="it-IT" smtClean="0"/>
              <a:t>3: </a:t>
            </a:r>
            <a:r>
              <a:rPr lang="it-IT"/>
              <a:t>AI </a:t>
            </a:r>
            <a:r>
              <a:rPr lang="it-IT" dirty="0"/>
              <a:t>for the generation of </a:t>
            </a:r>
            <a:r>
              <a:rPr lang="it-IT" dirty="0" err="1"/>
              <a:t>Synthetic</a:t>
            </a:r>
            <a:r>
              <a:rPr lang="it-IT" dirty="0"/>
              <a:t> Data</a:t>
            </a:r>
          </a:p>
        </p:txBody>
      </p:sp>
      <p:graphicFrame>
        <p:nvGraphicFramePr>
          <p:cNvPr id="14" name="Table 2"/>
          <p:cNvGraphicFramePr>
            <a:graphicFrameLocks noGrp="1"/>
          </p:cNvGraphicFramePr>
          <p:nvPr>
            <p:extLst>
              <p:ext uri="{D42A27DB-BD31-4B8C-83A1-F6EECF244321}">
                <p14:modId xmlns:p14="http://schemas.microsoft.com/office/powerpoint/2010/main" val="1628094728"/>
              </p:ext>
            </p:extLst>
          </p:nvPr>
        </p:nvGraphicFramePr>
        <p:xfrm>
          <a:off x="2113929" y="2974692"/>
          <a:ext cx="7724551" cy="3095072"/>
        </p:xfrm>
        <a:graphic>
          <a:graphicData uri="http://schemas.openxmlformats.org/drawingml/2006/table">
            <a:tbl>
              <a:tblPr firstRow="1" bandRow="1">
                <a:tableStyleId>{5C22544A-7EE6-4342-B048-85BDC9FD1C3A}</a:tableStyleId>
              </a:tblPr>
              <a:tblGrid>
                <a:gridCol w="2713965">
                  <a:extLst>
                    <a:ext uri="{9D8B030D-6E8A-4147-A177-3AD203B41FA5}">
                      <a16:colId xmlns:a16="http://schemas.microsoft.com/office/drawing/2014/main" val="20000"/>
                    </a:ext>
                  </a:extLst>
                </a:gridCol>
                <a:gridCol w="1540943">
                  <a:extLst>
                    <a:ext uri="{9D8B030D-6E8A-4147-A177-3AD203B41FA5}">
                      <a16:colId xmlns:a16="http://schemas.microsoft.com/office/drawing/2014/main" val="20001"/>
                    </a:ext>
                  </a:extLst>
                </a:gridCol>
                <a:gridCol w="1333677">
                  <a:extLst>
                    <a:ext uri="{9D8B030D-6E8A-4147-A177-3AD203B41FA5}">
                      <a16:colId xmlns:a16="http://schemas.microsoft.com/office/drawing/2014/main" val="20002"/>
                    </a:ext>
                  </a:extLst>
                </a:gridCol>
                <a:gridCol w="2135966">
                  <a:extLst>
                    <a:ext uri="{9D8B030D-6E8A-4147-A177-3AD203B41FA5}">
                      <a16:colId xmlns:a16="http://schemas.microsoft.com/office/drawing/2014/main" val="20003"/>
                    </a:ext>
                  </a:extLst>
                </a:gridCol>
              </a:tblGrid>
              <a:tr h="224169">
                <a:tc>
                  <a:txBody>
                    <a:bodyPr/>
                    <a:lstStyle/>
                    <a:p>
                      <a:pPr>
                        <a:defRPr sz="1400" b="1"/>
                      </a:pPr>
                      <a:r>
                        <a:rPr dirty="0"/>
                        <a:t>Model</a:t>
                      </a:r>
                    </a:p>
                  </a:txBody>
                  <a:tcPr>
                    <a:solidFill>
                      <a:srgbClr val="CC2A2A"/>
                    </a:solidFill>
                  </a:tcPr>
                </a:tc>
                <a:tc>
                  <a:txBody>
                    <a:bodyPr/>
                    <a:lstStyle/>
                    <a:p>
                      <a:pPr>
                        <a:defRPr sz="1400" b="1"/>
                      </a:pPr>
                      <a:r>
                        <a:rPr dirty="0" smtClean="0"/>
                        <a:t>Accuracy</a:t>
                      </a:r>
                      <a:r>
                        <a:rPr lang="it-IT" dirty="0" smtClean="0"/>
                        <a:t> </a:t>
                      </a:r>
                      <a:endParaRPr dirty="0"/>
                    </a:p>
                  </a:txBody>
                  <a:tcPr>
                    <a:solidFill>
                      <a:srgbClr val="CC2A2A"/>
                    </a:solidFill>
                  </a:tcPr>
                </a:tc>
                <a:tc>
                  <a:txBody>
                    <a:bodyPr/>
                    <a:lstStyle/>
                    <a:p>
                      <a:pPr>
                        <a:defRPr sz="1400" b="1"/>
                      </a:pPr>
                      <a:r>
                        <a:rPr dirty="0"/>
                        <a:t>F1-Score</a:t>
                      </a:r>
                    </a:p>
                  </a:txBody>
                  <a:tcPr>
                    <a:solidFill>
                      <a:srgbClr val="CC2A2A"/>
                    </a:solidFill>
                  </a:tcPr>
                </a:tc>
                <a:tc>
                  <a:txBody>
                    <a:bodyPr/>
                    <a:lstStyle/>
                    <a:p>
                      <a:pPr>
                        <a:defRPr sz="1400" b="1"/>
                      </a:pPr>
                      <a:r>
                        <a:rPr dirty="0"/>
                        <a:t>Recall</a:t>
                      </a:r>
                    </a:p>
                  </a:txBody>
                  <a:tcPr>
                    <a:solidFill>
                      <a:srgbClr val="CC2A2A"/>
                    </a:solidFill>
                  </a:tcPr>
                </a:tc>
                <a:extLst>
                  <a:ext uri="{0D108BD9-81ED-4DB2-BD59-A6C34878D82A}">
                    <a16:rowId xmlns:a16="http://schemas.microsoft.com/office/drawing/2014/main" val="10000"/>
                  </a:ext>
                </a:extLst>
              </a:tr>
              <a:tr h="412832">
                <a:tc>
                  <a:txBody>
                    <a:bodyPr/>
                    <a:lstStyle/>
                    <a:p>
                      <a:pPr>
                        <a:defRPr sz="1200"/>
                      </a:pPr>
                      <a:r>
                        <a:rPr lang="it-IT" sz="2000" b="1" dirty="0" err="1" smtClean="0"/>
                        <a:t>Original</a:t>
                      </a:r>
                      <a:r>
                        <a:rPr lang="it-IT" sz="2000" b="1" dirty="0" smtClean="0"/>
                        <a:t> Data</a:t>
                      </a:r>
                      <a:endParaRPr sz="2000" b="1" dirty="0"/>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285750">
                <a:tc>
                  <a:txBody>
                    <a:bodyPr/>
                    <a:lstStyle/>
                    <a:p>
                      <a:pPr>
                        <a:defRPr sz="1200"/>
                      </a:pPr>
                      <a:r>
                        <a:rPr sz="2000" b="1" dirty="0"/>
                        <a:t>RF</a:t>
                      </a:r>
                    </a:p>
                  </a:txBody>
                  <a:tcPr/>
                </a:tc>
                <a:tc>
                  <a:txBody>
                    <a:bodyPr/>
                    <a:lstStyle/>
                    <a:p>
                      <a:pPr>
                        <a:defRPr sz="1200"/>
                      </a:pPr>
                      <a:r>
                        <a:rPr sz="1400" b="1" dirty="0"/>
                        <a:t>0.660685592</a:t>
                      </a:r>
                    </a:p>
                  </a:txBody>
                  <a:tcPr/>
                </a:tc>
                <a:tc>
                  <a:txBody>
                    <a:bodyPr/>
                    <a:lstStyle/>
                    <a:p>
                      <a:pPr>
                        <a:defRPr sz="1200"/>
                      </a:pPr>
                      <a:r>
                        <a:rPr sz="1400" b="1"/>
                        <a:t>0.660685592</a:t>
                      </a:r>
                    </a:p>
                  </a:txBody>
                  <a:tcPr/>
                </a:tc>
                <a:tc>
                  <a:txBody>
                    <a:bodyPr/>
                    <a:lstStyle/>
                    <a:p>
                      <a:pPr>
                        <a:defRPr sz="1200"/>
                      </a:pPr>
                      <a:r>
                        <a:rPr sz="1400" b="1"/>
                        <a:t>0.660685592</a:t>
                      </a:r>
                    </a:p>
                  </a:txBody>
                  <a:tcPr/>
                </a:tc>
                <a:extLst>
                  <a:ext uri="{0D108BD9-81ED-4DB2-BD59-A6C34878D82A}">
                    <a16:rowId xmlns:a16="http://schemas.microsoft.com/office/drawing/2014/main" val="10002"/>
                  </a:ext>
                </a:extLst>
              </a:tr>
              <a:tr h="285750">
                <a:tc>
                  <a:txBody>
                    <a:bodyPr/>
                    <a:lstStyle/>
                    <a:p>
                      <a:pPr>
                        <a:defRPr sz="1200"/>
                      </a:pPr>
                      <a:r>
                        <a:rPr sz="2000" b="1" dirty="0"/>
                        <a:t>XGB</a:t>
                      </a:r>
                    </a:p>
                  </a:txBody>
                  <a:tcPr/>
                </a:tc>
                <a:tc>
                  <a:txBody>
                    <a:bodyPr/>
                    <a:lstStyle/>
                    <a:p>
                      <a:pPr>
                        <a:defRPr sz="1200"/>
                      </a:pPr>
                      <a:r>
                        <a:rPr sz="1400" b="1" dirty="0"/>
                        <a:t>4.46349e-05</a:t>
                      </a:r>
                    </a:p>
                  </a:txBody>
                  <a:tcPr/>
                </a:tc>
                <a:tc>
                  <a:txBody>
                    <a:bodyPr/>
                    <a:lstStyle/>
                    <a:p>
                      <a:pPr>
                        <a:defRPr sz="1200"/>
                      </a:pPr>
                      <a:r>
                        <a:rPr sz="1400" b="1"/>
                        <a:t>4.46349e-05</a:t>
                      </a:r>
                    </a:p>
                  </a:txBody>
                  <a:tcPr/>
                </a:tc>
                <a:tc>
                  <a:txBody>
                    <a:bodyPr/>
                    <a:lstStyle/>
                    <a:p>
                      <a:pPr>
                        <a:defRPr sz="1200"/>
                      </a:pPr>
                      <a:r>
                        <a:rPr sz="1400" b="1"/>
                        <a:t>4.46349e-05</a:t>
                      </a:r>
                    </a:p>
                  </a:txBody>
                  <a:tcPr/>
                </a:tc>
                <a:extLst>
                  <a:ext uri="{0D108BD9-81ED-4DB2-BD59-A6C34878D82A}">
                    <a16:rowId xmlns:a16="http://schemas.microsoft.com/office/drawing/2014/main" val="10003"/>
                  </a:ext>
                </a:extLst>
              </a:tr>
              <a:tr h="285750">
                <a:tc>
                  <a:txBody>
                    <a:bodyPr/>
                    <a:lstStyle/>
                    <a:p>
                      <a:pPr>
                        <a:defRPr sz="1200"/>
                      </a:pPr>
                      <a:r>
                        <a:rPr sz="2000" b="1" dirty="0"/>
                        <a:t>SMOTENC</a:t>
                      </a:r>
                    </a:p>
                  </a:txBody>
                  <a:tcPr/>
                </a:tc>
                <a:tc>
                  <a:txBody>
                    <a:bodyPr/>
                    <a:lstStyle/>
                    <a:p>
                      <a:pPr>
                        <a:defRPr sz="1200"/>
                      </a:pPr>
                      <a:r>
                        <a:rPr sz="1400" b="1" dirty="0"/>
                        <a:t>0.992813783</a:t>
                      </a:r>
                    </a:p>
                  </a:txBody>
                  <a:tcPr/>
                </a:tc>
                <a:tc>
                  <a:txBody>
                    <a:bodyPr/>
                    <a:lstStyle/>
                    <a:p>
                      <a:pPr>
                        <a:defRPr sz="1200"/>
                      </a:pPr>
                      <a:r>
                        <a:rPr sz="1400" b="1" dirty="0"/>
                        <a:t>0.992813783</a:t>
                      </a:r>
                    </a:p>
                  </a:txBody>
                  <a:tcPr/>
                </a:tc>
                <a:tc>
                  <a:txBody>
                    <a:bodyPr/>
                    <a:lstStyle/>
                    <a:p>
                      <a:pPr>
                        <a:defRPr sz="1200"/>
                      </a:pPr>
                      <a:r>
                        <a:rPr sz="1400" b="1"/>
                        <a:t>0.992813783</a:t>
                      </a:r>
                    </a:p>
                  </a:txBody>
                  <a:tcPr/>
                </a:tc>
                <a:extLst>
                  <a:ext uri="{0D108BD9-81ED-4DB2-BD59-A6C34878D82A}">
                    <a16:rowId xmlns:a16="http://schemas.microsoft.com/office/drawing/2014/main" val="10004"/>
                  </a:ext>
                </a:extLst>
              </a:tr>
              <a:tr h="285750">
                <a:tc>
                  <a:txBody>
                    <a:bodyPr/>
                    <a:lstStyle/>
                    <a:p>
                      <a:pPr>
                        <a:defRPr sz="1200"/>
                      </a:pPr>
                      <a:r>
                        <a:rPr sz="2000" b="1" dirty="0"/>
                        <a:t>DPCTGAN</a:t>
                      </a:r>
                    </a:p>
                  </a:txBody>
                  <a:tcPr/>
                </a:tc>
                <a:tc>
                  <a:txBody>
                    <a:bodyPr/>
                    <a:lstStyle/>
                    <a:p>
                      <a:pPr>
                        <a:defRPr sz="1200"/>
                      </a:pPr>
                      <a:r>
                        <a:rPr sz="1400" b="1"/>
                        <a:t>4.46349e-05</a:t>
                      </a:r>
                    </a:p>
                  </a:txBody>
                  <a:tcPr/>
                </a:tc>
                <a:tc>
                  <a:txBody>
                    <a:bodyPr/>
                    <a:lstStyle/>
                    <a:p>
                      <a:pPr>
                        <a:defRPr sz="1200"/>
                      </a:pPr>
                      <a:r>
                        <a:rPr sz="1400" b="1" dirty="0"/>
                        <a:t>4.46349e-05</a:t>
                      </a:r>
                    </a:p>
                  </a:txBody>
                  <a:tcPr/>
                </a:tc>
                <a:tc>
                  <a:txBody>
                    <a:bodyPr/>
                    <a:lstStyle/>
                    <a:p>
                      <a:pPr>
                        <a:defRPr sz="1200"/>
                      </a:pPr>
                      <a:r>
                        <a:rPr sz="1400" b="1"/>
                        <a:t>4.46349e-05</a:t>
                      </a:r>
                    </a:p>
                  </a:txBody>
                  <a:tcPr/>
                </a:tc>
                <a:extLst>
                  <a:ext uri="{0D108BD9-81ED-4DB2-BD59-A6C34878D82A}">
                    <a16:rowId xmlns:a16="http://schemas.microsoft.com/office/drawing/2014/main" val="10005"/>
                  </a:ext>
                </a:extLst>
              </a:tr>
              <a:tr h="285750">
                <a:tc>
                  <a:txBody>
                    <a:bodyPr/>
                    <a:lstStyle/>
                    <a:p>
                      <a:pPr>
                        <a:defRPr sz="1200"/>
                      </a:pPr>
                      <a:r>
                        <a:rPr sz="2000" b="1" dirty="0"/>
                        <a:t>VAE</a:t>
                      </a:r>
                    </a:p>
                  </a:txBody>
                  <a:tcPr/>
                </a:tc>
                <a:tc>
                  <a:txBody>
                    <a:bodyPr/>
                    <a:lstStyle/>
                    <a:p>
                      <a:pPr>
                        <a:defRPr sz="1200"/>
                      </a:pPr>
                      <a:r>
                        <a:rPr sz="1400" b="1"/>
                        <a:t>0.892385288</a:t>
                      </a:r>
                    </a:p>
                  </a:txBody>
                  <a:tcPr/>
                </a:tc>
                <a:tc>
                  <a:txBody>
                    <a:bodyPr/>
                    <a:lstStyle/>
                    <a:p>
                      <a:pPr>
                        <a:defRPr sz="1200"/>
                      </a:pPr>
                      <a:r>
                        <a:rPr sz="1400" b="1" dirty="0"/>
                        <a:t>0.892385288</a:t>
                      </a:r>
                    </a:p>
                  </a:txBody>
                  <a:tcPr/>
                </a:tc>
                <a:tc>
                  <a:txBody>
                    <a:bodyPr/>
                    <a:lstStyle/>
                    <a:p>
                      <a:pPr>
                        <a:defRPr sz="1200"/>
                      </a:pPr>
                      <a:r>
                        <a:rPr sz="1400" b="1" dirty="0"/>
                        <a:t>0.892385288</a:t>
                      </a:r>
                    </a:p>
                  </a:txBody>
                  <a:tcPr/>
                </a:tc>
                <a:extLst>
                  <a:ext uri="{0D108BD9-81ED-4DB2-BD59-A6C34878D82A}">
                    <a16:rowId xmlns:a16="http://schemas.microsoft.com/office/drawing/2014/main" val="10006"/>
                  </a:ext>
                </a:extLst>
              </a:tr>
              <a:tr h="285750">
                <a:tc>
                  <a:txBody>
                    <a:bodyPr/>
                    <a:lstStyle/>
                    <a:p>
                      <a:pPr>
                        <a:defRPr sz="1200"/>
                      </a:pPr>
                      <a:r>
                        <a:rPr sz="2000" b="1" dirty="0"/>
                        <a:t>CTGAN</a:t>
                      </a:r>
                    </a:p>
                  </a:txBody>
                  <a:tcPr/>
                </a:tc>
                <a:tc>
                  <a:txBody>
                    <a:bodyPr/>
                    <a:lstStyle/>
                    <a:p>
                      <a:pPr>
                        <a:defRPr sz="1200"/>
                      </a:pPr>
                      <a:r>
                        <a:rPr sz="1400" b="1"/>
                        <a:t>0.896134619</a:t>
                      </a:r>
                    </a:p>
                  </a:txBody>
                  <a:tcPr/>
                </a:tc>
                <a:tc>
                  <a:txBody>
                    <a:bodyPr/>
                    <a:lstStyle/>
                    <a:p>
                      <a:pPr>
                        <a:defRPr sz="1200"/>
                      </a:pPr>
                      <a:r>
                        <a:rPr sz="1400" b="1"/>
                        <a:t>0.896134619</a:t>
                      </a:r>
                    </a:p>
                  </a:txBody>
                  <a:tcPr/>
                </a:tc>
                <a:tc>
                  <a:txBody>
                    <a:bodyPr/>
                    <a:lstStyle/>
                    <a:p>
                      <a:pPr>
                        <a:defRPr sz="1200"/>
                      </a:pPr>
                      <a:r>
                        <a:rPr sz="1400" b="1" dirty="0"/>
                        <a:t>0.896134619</a:t>
                      </a:r>
                    </a:p>
                  </a:txBody>
                  <a:tcPr/>
                </a:tc>
                <a:extLst>
                  <a:ext uri="{0D108BD9-81ED-4DB2-BD59-A6C34878D82A}">
                    <a16:rowId xmlns:a16="http://schemas.microsoft.com/office/drawing/2014/main" val="10007"/>
                  </a:ext>
                </a:extLst>
              </a:tr>
            </a:tbl>
          </a:graphicData>
        </a:graphic>
      </p:graphicFrame>
      <p:sp>
        <p:nvSpPr>
          <p:cNvPr id="4" name="Rettangolo 3"/>
          <p:cNvSpPr/>
          <p:nvPr/>
        </p:nvSpPr>
        <p:spPr>
          <a:xfrm>
            <a:off x="701739" y="1213185"/>
            <a:ext cx="10803620" cy="1631216"/>
          </a:xfrm>
          <a:prstGeom prst="rect">
            <a:avLst/>
          </a:prstGeom>
        </p:spPr>
        <p:txBody>
          <a:bodyPr wrap="square">
            <a:spAutoFit/>
          </a:bodyPr>
          <a:lstStyle/>
          <a:p>
            <a:pPr marL="285750" indent="-285750">
              <a:buFont typeface="Wingdings" panose="05000000000000000000" pitchFamily="2" charset="2"/>
              <a:buChar char="ü"/>
            </a:pPr>
            <a:r>
              <a:rPr lang="en-US" sz="2000" dirty="0"/>
              <a:t>As we can observe, apart from </a:t>
            </a:r>
            <a:r>
              <a:rPr lang="en-US" sz="2000" b="1" dirty="0"/>
              <a:t>SMOTENC</a:t>
            </a:r>
            <a:r>
              <a:rPr lang="en-US" sz="2000" dirty="0"/>
              <a:t> which tends to reproduce the data exactly, the best methods seem to be the deep learning–based ones such as CTGAN and VAE, as they achieve high accuracy but not identical to the original dataset, as </a:t>
            </a:r>
            <a:r>
              <a:rPr lang="en-US" sz="2000" dirty="0" smtClean="0"/>
              <a:t>expected. In fact, during </a:t>
            </a:r>
            <a:r>
              <a:rPr lang="en-US" sz="2000" dirty="0"/>
              <a:t>the synthetic data generation process something is always </a:t>
            </a:r>
            <a:r>
              <a:rPr lang="en-US" sz="2000" b="1" dirty="0"/>
              <a:t>lost</a:t>
            </a:r>
            <a:r>
              <a:rPr lang="en-US" sz="2000" dirty="0"/>
              <a:t> in terms of the </a:t>
            </a:r>
            <a:r>
              <a:rPr lang="en-US" sz="2000" b="1" dirty="0"/>
              <a:t>properties</a:t>
            </a:r>
            <a:r>
              <a:rPr lang="en-US" sz="2000" dirty="0"/>
              <a:t> of the data being reproduced</a:t>
            </a:r>
            <a:r>
              <a:rPr lang="en-US" sz="2000" dirty="0" smtClean="0"/>
              <a:t>.</a:t>
            </a:r>
            <a:endParaRPr lang="it-IT" sz="2000" dirty="0"/>
          </a:p>
        </p:txBody>
      </p:sp>
    </p:spTree>
    <p:extLst>
      <p:ext uri="{BB962C8B-B14F-4D97-AF65-F5344CB8AC3E}">
        <p14:creationId xmlns:p14="http://schemas.microsoft.com/office/powerpoint/2010/main" val="2111025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smtClean="0"/>
              <a:t>Use Case 1: </a:t>
            </a:r>
            <a:r>
              <a:rPr lang="it-IT" smtClean="0"/>
              <a:t>AI </a:t>
            </a:r>
            <a:r>
              <a:rPr lang="it-IT" dirty="0"/>
              <a:t>for </a:t>
            </a:r>
            <a:r>
              <a:rPr lang="it-IT" dirty="0" err="1"/>
              <a:t>Sentiment</a:t>
            </a:r>
            <a:r>
              <a:rPr lang="it-IT" dirty="0"/>
              <a:t> Analysis</a:t>
            </a:r>
          </a:p>
        </p:txBody>
      </p:sp>
      <p:sp>
        <p:nvSpPr>
          <p:cNvPr id="6" name="Rettangolo 5">
            <a:extLst>
              <a:ext uri="{FF2B5EF4-FFF2-40B4-BE49-F238E27FC236}">
                <a16:creationId xmlns:a16="http://schemas.microsoft.com/office/drawing/2014/main" id="{75B0B2DC-8E2B-5A57-EB73-23AC4D8B0603}"/>
              </a:ext>
            </a:extLst>
          </p:cNvPr>
          <p:cNvSpPr/>
          <p:nvPr/>
        </p:nvSpPr>
        <p:spPr>
          <a:xfrm>
            <a:off x="629029" y="2132238"/>
            <a:ext cx="4973118" cy="337310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Social Mood on Economy Index (SMEI) is developed by ISTAT</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lang="en-US" sz="2800" dirty="0">
                <a:solidFill>
                  <a:prstClr val="black"/>
                </a:solidFill>
                <a:latin typeface="Calibri" panose="020F0502020204030204"/>
              </a:rPr>
              <a:t>Measures the Italian sentiment on economy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Extracts the sentiment from Twitter data</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sentiment analysis is conducted using a lexicon-based, unsupervised, approach</a:t>
            </a:r>
          </a:p>
        </p:txBody>
      </p:sp>
      <p:pic>
        <p:nvPicPr>
          <p:cNvPr id="7" name="Segnaposto contenuto 7">
            <a:extLst>
              <a:ext uri="{FF2B5EF4-FFF2-40B4-BE49-F238E27FC236}">
                <a16:creationId xmlns:a16="http://schemas.microsoft.com/office/drawing/2014/main" id="{04B66597-7CED-E7CF-C14B-524C7A742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47" y="2951544"/>
            <a:ext cx="5139159" cy="3566669"/>
          </a:xfrm>
          <a:prstGeom prst="rect">
            <a:avLst/>
          </a:prstGeom>
          <a:effectLst>
            <a:outerShdw blurRad="50800" dist="38100" dir="2700000" algn="tl" rotWithShape="0">
              <a:prstClr val="black">
                <a:alpha val="40000"/>
              </a:prstClr>
            </a:outerShdw>
          </a:effectLst>
        </p:spPr>
      </p:pic>
      <p:sp>
        <p:nvSpPr>
          <p:cNvPr id="9" name="Titolo 1">
            <a:extLst>
              <a:ext uri="{FF2B5EF4-FFF2-40B4-BE49-F238E27FC236}">
                <a16:creationId xmlns:a16="http://schemas.microsoft.com/office/drawing/2014/main" id="{EA5F5965-EA84-E6BC-F2DB-3AD29CD1E18B}"/>
              </a:ext>
            </a:extLst>
          </p:cNvPr>
          <p:cNvSpPr txBox="1">
            <a:spLocks/>
          </p:cNvSpPr>
          <p:nvPr/>
        </p:nvSpPr>
        <p:spPr bwMode="auto">
          <a:xfrm>
            <a:off x="5040037" y="1397477"/>
            <a:ext cx="6263378" cy="280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7500"/>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US" sz="3200" dirty="0" smtClean="0">
                <a:solidFill>
                  <a:schemeClr val="tx1"/>
                </a:solidFill>
                <a:latin typeface="+mj-lt"/>
                <a:cs typeface="+mj-cs"/>
              </a:rPr>
              <a:t>ISTAT’s SMEI </a:t>
            </a:r>
            <a:br>
              <a:rPr lang="en-US" sz="3200" dirty="0" smtClean="0">
                <a:solidFill>
                  <a:schemeClr val="tx1"/>
                </a:solidFill>
                <a:latin typeface="+mj-lt"/>
                <a:cs typeface="+mj-cs"/>
              </a:rPr>
            </a:br>
            <a:r>
              <a:rPr lang="en-US" sz="3200" dirty="0" smtClean="0">
                <a:solidFill>
                  <a:schemeClr val="tx1"/>
                </a:solidFill>
                <a:latin typeface="+mj-lt"/>
                <a:cs typeface="+mj-cs"/>
              </a:rPr>
              <a:t>January-May 2020: </a:t>
            </a:r>
            <a:br>
              <a:rPr lang="en-US" sz="3200" dirty="0" smtClean="0">
                <a:solidFill>
                  <a:schemeClr val="tx1"/>
                </a:solidFill>
                <a:latin typeface="+mj-lt"/>
                <a:cs typeface="+mj-cs"/>
              </a:rPr>
            </a:br>
            <a:r>
              <a:rPr lang="en-US" sz="3200" dirty="0" smtClean="0">
                <a:solidFill>
                  <a:schemeClr val="tx1"/>
                </a:solidFill>
                <a:latin typeface="+mj-lt"/>
                <a:cs typeface="+mj-cs"/>
              </a:rPr>
              <a:t> the </a:t>
            </a:r>
            <a:r>
              <a:rPr lang="en-US" sz="3200" dirty="0" err="1" smtClean="0">
                <a:solidFill>
                  <a:schemeClr val="tx1"/>
                </a:solidFill>
                <a:latin typeface="+mj-lt"/>
                <a:cs typeface="+mj-cs"/>
              </a:rPr>
              <a:t>Covid</a:t>
            </a:r>
            <a:r>
              <a:rPr lang="en-US" sz="3200" dirty="0" smtClean="0">
                <a:solidFill>
                  <a:schemeClr val="tx1"/>
                </a:solidFill>
                <a:latin typeface="+mj-lt"/>
                <a:cs typeface="+mj-cs"/>
              </a:rPr>
              <a:t> outbreak in Italy</a:t>
            </a:r>
            <a:endParaRPr lang="en-US" sz="3200" dirty="0">
              <a:solidFill>
                <a:schemeClr val="tx1"/>
              </a:solidFill>
              <a:latin typeface="+mj-lt"/>
              <a:cs typeface="+mj-cs"/>
            </a:endParaRPr>
          </a:p>
        </p:txBody>
      </p:sp>
    </p:spTree>
    <p:extLst>
      <p:ext uri="{BB962C8B-B14F-4D97-AF65-F5344CB8AC3E}">
        <p14:creationId xmlns:p14="http://schemas.microsoft.com/office/powerpoint/2010/main" val="2576077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20</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dirty="0" err="1" smtClean="0"/>
              <a:t>Conclusions</a:t>
            </a:r>
            <a:r>
              <a:rPr lang="it-IT" dirty="0" smtClean="0"/>
              <a:t> and </a:t>
            </a:r>
            <a:r>
              <a:rPr lang="it-IT" dirty="0" err="1" smtClean="0"/>
              <a:t>Next</a:t>
            </a:r>
            <a:r>
              <a:rPr lang="it-IT" dirty="0" smtClean="0"/>
              <a:t> </a:t>
            </a:r>
            <a:r>
              <a:rPr lang="it-IT" dirty="0" err="1" smtClean="0"/>
              <a:t>Steps</a:t>
            </a:r>
            <a:endParaRPr lang="it-IT" dirty="0"/>
          </a:p>
        </p:txBody>
      </p:sp>
      <p:sp>
        <p:nvSpPr>
          <p:cNvPr id="2" name="Rettangolo 1"/>
          <p:cNvSpPr/>
          <p:nvPr/>
        </p:nvSpPr>
        <p:spPr>
          <a:xfrm>
            <a:off x="574294" y="1389538"/>
            <a:ext cx="11458937" cy="646331"/>
          </a:xfrm>
          <a:prstGeom prst="rect">
            <a:avLst/>
          </a:prstGeom>
        </p:spPr>
        <p:txBody>
          <a:bodyPr wrap="square">
            <a:spAutoFit/>
          </a:bodyPr>
          <a:lstStyle/>
          <a:p>
            <a:r>
              <a:rPr lang="en-US" b="1" dirty="0"/>
              <a:t>Conclusions</a:t>
            </a:r>
          </a:p>
          <a:p>
            <a:endParaRPr lang="en-US" dirty="0"/>
          </a:p>
        </p:txBody>
      </p:sp>
    </p:spTree>
    <p:extLst>
      <p:ext uri="{BB962C8B-B14F-4D97-AF65-F5344CB8AC3E}">
        <p14:creationId xmlns:p14="http://schemas.microsoft.com/office/powerpoint/2010/main" val="3868810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1346" y="463247"/>
            <a:ext cx="11269308" cy="384721"/>
          </a:xfrm>
        </p:spPr>
        <p:txBody>
          <a:bodyPr/>
          <a:lstStyle/>
          <a:p>
            <a:r>
              <a:rPr lang="it-IT" dirty="0" err="1"/>
              <a:t>References</a:t>
            </a:r>
            <a:endParaRPr lang="it-IT" dirty="0"/>
          </a:p>
        </p:txBody>
      </p:sp>
      <p:sp>
        <p:nvSpPr>
          <p:cNvPr id="5" name="Rettangolo 4"/>
          <p:cNvSpPr/>
          <p:nvPr/>
        </p:nvSpPr>
        <p:spPr>
          <a:xfrm>
            <a:off x="656341" y="1236891"/>
            <a:ext cx="10715991" cy="3693319"/>
          </a:xfrm>
          <a:prstGeom prst="rect">
            <a:avLst/>
          </a:prstGeom>
        </p:spPr>
        <p:txBody>
          <a:bodyPr wrap="square">
            <a:spAutoFit/>
          </a:bodyPr>
          <a:lstStyle/>
          <a:p>
            <a:r>
              <a:rPr lang="it-IT" smtClean="0"/>
              <a:t>[1] Catanese</a:t>
            </a:r>
            <a:r>
              <a:rPr lang="it-IT"/>
              <a:t>, E., Bruno, M., Stefanelli, L., &amp; Pugliese, F. (2023, September). Measuring Social Mood on Economy during Covid times: effects of retraining Supervised Deep Neural Networks. In </a:t>
            </a:r>
            <a:r>
              <a:rPr lang="it-IT" i="1"/>
              <a:t>5th International Conference on Advanced Research Methods and Analytics (CARMA 2023)</a:t>
            </a:r>
            <a:r>
              <a:rPr lang="it-IT"/>
              <a:t> (pp. 139-147). Editorial Universitat Politècnica de </a:t>
            </a:r>
            <a:r>
              <a:rPr lang="it-IT"/>
              <a:t>València</a:t>
            </a:r>
            <a:r>
              <a:rPr lang="it-IT" smtClean="0"/>
              <a:t>.</a:t>
            </a:r>
          </a:p>
          <a:p>
            <a:endParaRPr lang="it-IT"/>
          </a:p>
          <a:p>
            <a:r>
              <a:rPr lang="it-IT">
                <a:solidFill>
                  <a:srgbClr val="222222"/>
                </a:solidFill>
              </a:rPr>
              <a:t>[2] Bernasconi, E., De Fausti, F., Pugliese, F., Scannapieco, M., &amp; Zardetto, D. (2022). Automatic extraction of land cover statistics from satellite imagery by deep learning. </a:t>
            </a:r>
            <a:r>
              <a:rPr lang="it-IT" i="1">
                <a:solidFill>
                  <a:srgbClr val="222222"/>
                </a:solidFill>
              </a:rPr>
              <a:t>Statistical Journal of the IAOS</a:t>
            </a:r>
            <a:r>
              <a:rPr lang="it-IT">
                <a:solidFill>
                  <a:srgbClr val="222222"/>
                </a:solidFill>
              </a:rPr>
              <a:t>, </a:t>
            </a:r>
            <a:r>
              <a:rPr lang="it-IT" i="1">
                <a:solidFill>
                  <a:srgbClr val="222222"/>
                </a:solidFill>
              </a:rPr>
              <a:t>38</a:t>
            </a:r>
            <a:r>
              <a:rPr lang="it-IT">
                <a:solidFill>
                  <a:srgbClr val="222222"/>
                </a:solidFill>
              </a:rPr>
              <a:t>(1), 183-199.</a:t>
            </a:r>
          </a:p>
          <a:p>
            <a:endParaRPr lang="it-IT">
              <a:solidFill>
                <a:srgbClr val="222222"/>
              </a:solidFill>
            </a:endParaRPr>
          </a:p>
          <a:p>
            <a:r>
              <a:rPr lang="it-IT" smtClean="0"/>
              <a:t>[3] Pugliese</a:t>
            </a:r>
            <a:r>
              <a:rPr lang="it-IT"/>
              <a:t>, F., Pappagallo, A., &amp; De Cubellis, M. (2024, June). Generation of Synthetic Data from Mobile Network Operators (MNO) Data Through Generative Adversarial Networks (GANs). In </a:t>
            </a:r>
            <a:r>
              <a:rPr lang="it-IT" i="1"/>
              <a:t>Scientific Meeting of the Italian Statistical Society</a:t>
            </a:r>
            <a:r>
              <a:rPr lang="it-IT"/>
              <a:t> (pp. 69-74). Cham: Springer Nature Switzerland.</a:t>
            </a:r>
            <a:endParaRPr lang="it-IT"/>
          </a:p>
          <a:p>
            <a:r>
              <a:rPr lang="it-IT" smtClean="0"/>
              <a:t> </a:t>
            </a:r>
          </a:p>
          <a:p>
            <a:endParaRPr lang="it-IT"/>
          </a:p>
          <a:p>
            <a:endParaRPr lang="it-IT" smtClean="0"/>
          </a:p>
        </p:txBody>
      </p:sp>
      <p:sp>
        <p:nvSpPr>
          <p:cNvPr id="8"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a:xfrm>
            <a:off x="323469" y="6397225"/>
            <a:ext cx="501650" cy="365125"/>
          </a:xfrm>
        </p:spPr>
        <p:txBody>
          <a:bodyPr/>
          <a:lstStyle/>
          <a:p>
            <a:pPr>
              <a:defRPr/>
            </a:pPr>
            <a:fld id="{48B4153A-D4C5-4CEF-8992-0D8815C829E3}" type="slidenum">
              <a:rPr lang="en-US" smtClean="0"/>
              <a:pPr>
                <a:defRPr/>
              </a:pPr>
              <a:t>21</a:t>
            </a:fld>
            <a:endParaRPr lang="en-US" dirty="0"/>
          </a:p>
        </p:txBody>
      </p:sp>
    </p:spTree>
    <p:extLst>
      <p:ext uri="{BB962C8B-B14F-4D97-AF65-F5344CB8AC3E}">
        <p14:creationId xmlns:p14="http://schemas.microsoft.com/office/powerpoint/2010/main" val="3536052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a:xfrm>
            <a:off x="487849" y="603334"/>
            <a:ext cx="11283042" cy="1839433"/>
          </a:xfrm>
        </p:spPr>
        <p:txBody>
          <a:bodyPr/>
          <a:lstStyle/>
          <a:p>
            <a:r>
              <a:rPr lang="it-IT" sz="6600" dirty="0" err="1" smtClean="0"/>
              <a:t>Thanks</a:t>
            </a:r>
            <a:endParaRPr lang="it-IT" sz="6600" dirty="0"/>
          </a:p>
        </p:txBody>
      </p:sp>
      <p:sp>
        <p:nvSpPr>
          <p:cNvPr id="3" name="Segnaposto testo 2">
            <a:extLst>
              <a:ext uri="{FF2B5EF4-FFF2-40B4-BE49-F238E27FC236}">
                <a16:creationId xmlns:a16="http://schemas.microsoft.com/office/drawing/2014/main" id="{52857493-CE83-4A58-B836-860B262B8CCD}"/>
              </a:ext>
            </a:extLst>
          </p:cNvPr>
          <p:cNvSpPr>
            <a:spLocks noGrp="1"/>
          </p:cNvSpPr>
          <p:nvPr>
            <p:ph type="body" idx="1"/>
          </p:nvPr>
        </p:nvSpPr>
        <p:spPr>
          <a:xfrm>
            <a:off x="3246635" y="2990328"/>
            <a:ext cx="6064500" cy="2522577"/>
          </a:xfrm>
        </p:spPr>
        <p:txBody>
          <a:bodyPr/>
          <a:lstStyle/>
          <a:p>
            <a:r>
              <a:rPr lang="it-IT" dirty="0"/>
              <a:t>FRANCESCO PUGLIESE | </a:t>
            </a:r>
            <a:r>
              <a:rPr lang="it-IT" dirty="0" smtClean="0">
                <a:hlinkClick r:id="rId3"/>
              </a:rPr>
              <a:t>francesco.pugliese@istat.it</a:t>
            </a:r>
            <a:endParaRPr lang="it-IT" dirty="0"/>
          </a:p>
        </p:txBody>
      </p:sp>
    </p:spTree>
    <p:extLst>
      <p:ext uri="{BB962C8B-B14F-4D97-AF65-F5344CB8AC3E}">
        <p14:creationId xmlns:p14="http://schemas.microsoft.com/office/powerpoint/2010/main" val="2892166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3</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10" name="Titolo 1">
            <a:extLst>
              <a:ext uri="{FF2B5EF4-FFF2-40B4-BE49-F238E27FC236}">
                <a16:creationId xmlns:a16="http://schemas.microsoft.com/office/drawing/2014/main" id="{AF466C80-02C7-D114-370E-FCF1C028751E}"/>
              </a:ext>
            </a:extLst>
          </p:cNvPr>
          <p:cNvSpPr txBox="1">
            <a:spLocks/>
          </p:cNvSpPr>
          <p:nvPr/>
        </p:nvSpPr>
        <p:spPr bwMode="auto">
          <a:xfrm>
            <a:off x="4112437" y="1272408"/>
            <a:ext cx="112045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u="sng" smtClean="0">
                <a:effectLst>
                  <a:outerShdw blurRad="38100" dist="38100" dir="2700000" algn="tl">
                    <a:srgbClr val="000000">
                      <a:alpha val="43137"/>
                    </a:srgbClr>
                  </a:outerShdw>
                </a:effectLst>
              </a:rPr>
              <a:t>Bidirectional</a:t>
            </a:r>
            <a:r>
              <a:rPr lang="en-US" smtClean="0">
                <a:effectLst>
                  <a:outerShdw blurRad="38100" dist="38100" dir="2700000" algn="tl">
                    <a:srgbClr val="000000">
                      <a:alpha val="43137"/>
                    </a:srgbClr>
                  </a:outerShdw>
                </a:effectLst>
              </a:rPr>
              <a:t> </a:t>
            </a:r>
            <a:r>
              <a:rPr lang="en-US" u="sng" smtClean="0">
                <a:effectLst>
                  <a:outerShdw blurRad="38100" dist="38100" dir="2700000" algn="tl">
                    <a:srgbClr val="000000">
                      <a:alpha val="43137"/>
                    </a:srgbClr>
                  </a:outerShdw>
                </a:effectLst>
              </a:rPr>
              <a:t>LSTM</a:t>
            </a:r>
            <a:endParaRPr lang="en-US" u="sng" dirty="0">
              <a:effectLst>
                <a:outerShdw blurRad="38100" dist="38100" dir="2700000" algn="tl">
                  <a:srgbClr val="000000">
                    <a:alpha val="43137"/>
                  </a:srgbClr>
                </a:outerShdw>
              </a:effectLst>
            </a:endParaRPr>
          </a:p>
        </p:txBody>
      </p:sp>
      <p:sp>
        <p:nvSpPr>
          <p:cNvPr id="11" name="CasellaDiTesto 10">
            <a:extLst>
              <a:ext uri="{FF2B5EF4-FFF2-40B4-BE49-F238E27FC236}">
                <a16:creationId xmlns:a16="http://schemas.microsoft.com/office/drawing/2014/main" id="{BBC4DE3A-CAEA-7753-42C0-0BC7E1AA3D4D}"/>
              </a:ext>
            </a:extLst>
          </p:cNvPr>
          <p:cNvSpPr txBox="1"/>
          <p:nvPr/>
        </p:nvSpPr>
        <p:spPr>
          <a:xfrm>
            <a:off x="1085995" y="1802733"/>
            <a:ext cx="10515600" cy="2308324"/>
          </a:xfrm>
          <a:prstGeom prst="rect">
            <a:avLst/>
          </a:prstGeom>
          <a:noFill/>
        </p:spPr>
        <p:txBody>
          <a:bodyPr wrap="square">
            <a:spAutoFit/>
          </a:bodyPr>
          <a:lstStyle/>
          <a:p>
            <a:pPr marL="457200" indent="-457200">
              <a:buFont typeface="Wingdings" panose="05000000000000000000" pitchFamily="2" charset="2"/>
              <a:buChar char="§"/>
            </a:pPr>
            <a:r>
              <a:rPr lang="en-US" sz="2400">
                <a:solidFill>
                  <a:prstClr val="black"/>
                </a:solidFill>
                <a:latin typeface="Calibri" panose="020F0502020204030204"/>
              </a:rPr>
              <a:t>Our classification </a:t>
            </a:r>
            <a:r>
              <a:rPr lang="en-US" sz="2400" smtClean="0">
                <a:solidFill>
                  <a:prstClr val="black"/>
                </a:solidFill>
                <a:latin typeface="Calibri" panose="020F0502020204030204"/>
              </a:rPr>
              <a:t>model is </a:t>
            </a:r>
            <a:r>
              <a:rPr lang="en-US" sz="2400">
                <a:solidFill>
                  <a:prstClr val="black"/>
                </a:solidFill>
                <a:latin typeface="Calibri" panose="020F0502020204030204"/>
              </a:rPr>
              <a:t>a Bidirectional Long short-term memory (BiLSTM). LSTMs are a type of RNN able to process long sequences of data whereas BiLSTM are able to understand the left context and right context of sequences</a:t>
            </a:r>
            <a:r>
              <a:rPr lang="en-US" sz="2400" smtClean="0">
                <a:solidFill>
                  <a:prstClr val="black"/>
                </a:solidFill>
                <a:latin typeface="Calibri" panose="020F0502020204030204"/>
              </a:rPr>
              <a:t>.</a:t>
            </a:r>
          </a:p>
          <a:p>
            <a:r>
              <a:rPr lang="en-US" sz="2400" smtClean="0">
                <a:solidFill>
                  <a:prstClr val="black"/>
                </a:solidFill>
                <a:latin typeface="Calibri" panose="020F0502020204030204"/>
              </a:rPr>
              <a:t> </a:t>
            </a:r>
            <a:endParaRPr lang="en-US" sz="2400">
              <a:solidFill>
                <a:prstClr val="black"/>
              </a:solidFill>
              <a:latin typeface="Calibri" panose="020F0502020204030204"/>
            </a:endParaRPr>
          </a:p>
          <a:p>
            <a:pPr marL="457200" indent="-457200">
              <a:buFont typeface="Wingdings" panose="05000000000000000000" pitchFamily="2" charset="2"/>
              <a:buChar char="§"/>
            </a:pPr>
            <a:r>
              <a:rPr lang="en-US" sz="2400">
                <a:solidFill>
                  <a:prstClr val="black"/>
                </a:solidFill>
                <a:latin typeface="Calibri" panose="020F0502020204030204"/>
              </a:rPr>
              <a:t>A LSTM memory cell is composed of 4 units exactly: an input gate, an output gate, a forget gate and a self-recurrent neuron. </a:t>
            </a:r>
          </a:p>
        </p:txBody>
      </p:sp>
      <p:pic>
        <p:nvPicPr>
          <p:cNvPr id="12" name="Immagine 11">
            <a:extLst>
              <a:ext uri="{FF2B5EF4-FFF2-40B4-BE49-F238E27FC236}">
                <a16:creationId xmlns:a16="http://schemas.microsoft.com/office/drawing/2014/main" id="{1FCD2CD2-D81C-E0CB-B180-391F0CD275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086" y="4111057"/>
            <a:ext cx="6137822" cy="2311418"/>
          </a:xfrm>
          <a:prstGeom prst="rect">
            <a:avLst/>
          </a:prstGeom>
          <a:noFill/>
          <a:ln>
            <a:noFill/>
          </a:ln>
        </p:spPr>
      </p:pic>
      <p:pic>
        <p:nvPicPr>
          <p:cNvPr id="13" name="Immagine 12">
            <a:extLst>
              <a:ext uri="{FF2B5EF4-FFF2-40B4-BE49-F238E27FC236}">
                <a16:creationId xmlns:a16="http://schemas.microsoft.com/office/drawing/2014/main" id="{93372C08-A9C8-A984-9989-1B14DCF538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09002" y="4256661"/>
            <a:ext cx="3531647" cy="2009850"/>
          </a:xfrm>
          <a:prstGeom prst="rect">
            <a:avLst/>
          </a:prstGeom>
          <a:noFill/>
          <a:ln>
            <a:noFill/>
          </a:ln>
        </p:spPr>
      </p:pic>
    </p:spTree>
    <p:extLst>
      <p:ext uri="{BB962C8B-B14F-4D97-AF65-F5344CB8AC3E}">
        <p14:creationId xmlns:p14="http://schemas.microsoft.com/office/powerpoint/2010/main" val="3986817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4</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err="1"/>
              <a:t>Sentiment</a:t>
            </a:r>
            <a:r>
              <a:rPr lang="it-IT"/>
              <a:t> </a:t>
            </a:r>
            <a:r>
              <a:rPr lang="it-IT" smtClean="0"/>
              <a:t>Analysis</a:t>
            </a:r>
            <a:endParaRPr lang="it-IT" dirty="0"/>
          </a:p>
        </p:txBody>
      </p:sp>
      <p:sp>
        <p:nvSpPr>
          <p:cNvPr id="2" name="Rettangolo 1"/>
          <p:cNvSpPr/>
          <p:nvPr/>
        </p:nvSpPr>
        <p:spPr>
          <a:xfrm>
            <a:off x="4852521" y="1316481"/>
            <a:ext cx="163916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pPr eaLnBrk="1" hangingPunct="1">
              <a:lnSpc>
                <a:spcPts val="3000"/>
              </a:lnSpc>
            </a:pPr>
            <a:r>
              <a:rPr lang="en-US" sz="2800" b="1" u="sng">
                <a:solidFill>
                  <a:srgbClr val="595959"/>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FastText</a:t>
            </a:r>
            <a:endParaRPr lang="it-IT" sz="2800" b="1" u="sng">
              <a:solidFill>
                <a:srgbClr val="595959"/>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3" name="Rettangolo 2"/>
          <p:cNvSpPr/>
          <p:nvPr/>
        </p:nvSpPr>
        <p:spPr>
          <a:xfrm>
            <a:off x="653079" y="1703718"/>
            <a:ext cx="11191590" cy="2677656"/>
          </a:xfrm>
          <a:prstGeom prst="rect">
            <a:avLst/>
          </a:prstGeom>
          <a:noFill/>
        </p:spPr>
        <p:txBody>
          <a:bodyPr wrap="square">
            <a:spAutoFit/>
          </a:bodyPr>
          <a:lstStyle/>
          <a:p>
            <a:pPr marL="457200" indent="-457200">
              <a:buFont typeface="Wingdings" panose="05000000000000000000" pitchFamily="2" charset="2"/>
              <a:buChar char="§"/>
            </a:pPr>
            <a:r>
              <a:rPr lang="en-US" sz="2400">
                <a:solidFill>
                  <a:prstClr val="black"/>
                </a:solidFill>
                <a:latin typeface="Calibri" panose="020F0502020204030204"/>
              </a:rPr>
              <a:t>Our </a:t>
            </a:r>
            <a:r>
              <a:rPr lang="en-US" sz="2400" b="1">
                <a:solidFill>
                  <a:prstClr val="black"/>
                </a:solidFill>
                <a:latin typeface="Calibri" panose="020F0502020204030204"/>
              </a:rPr>
              <a:t>Word </a:t>
            </a:r>
            <a:r>
              <a:rPr lang="en-US" sz="2400" b="1">
                <a:solidFill>
                  <a:prstClr val="black"/>
                </a:solidFill>
                <a:latin typeface="Calibri" panose="020F0502020204030204"/>
              </a:rPr>
              <a:t>Embeddings </a:t>
            </a:r>
            <a:r>
              <a:rPr lang="en-US" sz="2400" smtClean="0">
                <a:solidFill>
                  <a:prstClr val="black"/>
                </a:solidFill>
                <a:latin typeface="Calibri" panose="020F0502020204030204"/>
              </a:rPr>
              <a:t>Model </a:t>
            </a:r>
            <a:r>
              <a:rPr lang="en-US" sz="2400" b="1" i="1">
                <a:solidFill>
                  <a:prstClr val="black"/>
                </a:solidFill>
                <a:latin typeface="Calibri" panose="020F0502020204030204"/>
              </a:rPr>
              <a:t>(</a:t>
            </a:r>
            <a:r>
              <a:rPr lang="it-IT" sz="2400" b="1" i="1">
                <a:solidFill>
                  <a:prstClr val="black"/>
                </a:solidFill>
                <a:latin typeface="Calibri" panose="020F0502020204030204"/>
              </a:rPr>
              <a:t>Catanese</a:t>
            </a:r>
            <a:r>
              <a:rPr lang="it-IT" sz="2400" b="1" i="1">
                <a:solidFill>
                  <a:prstClr val="black"/>
                </a:solidFill>
                <a:latin typeface="Calibri" panose="020F0502020204030204"/>
              </a:rPr>
              <a:t>, E., Bruno, M., Stefanelli, L., &amp; Pugliese, F</a:t>
            </a:r>
            <a:r>
              <a:rPr lang="it-IT" sz="2400" b="1" i="1">
                <a:solidFill>
                  <a:prstClr val="black"/>
                </a:solidFill>
                <a:latin typeface="Calibri" panose="020F0502020204030204"/>
              </a:rPr>
              <a:t>., 2023</a:t>
            </a:r>
            <a:r>
              <a:rPr lang="it-IT" sz="2400" b="1" i="1">
                <a:solidFill>
                  <a:prstClr val="black"/>
                </a:solidFill>
                <a:latin typeface="Calibri" panose="020F0502020204030204"/>
              </a:rPr>
              <a:t>, </a:t>
            </a:r>
            <a:r>
              <a:rPr lang="it-IT" sz="2400" b="1" i="1" smtClean="0">
                <a:solidFill>
                  <a:prstClr val="black"/>
                </a:solidFill>
                <a:latin typeface="Calibri" panose="020F0502020204030204"/>
              </a:rPr>
              <a:t>September </a:t>
            </a:r>
            <a:r>
              <a:rPr lang="it-IT" sz="2400" b="1" i="1">
                <a:solidFill>
                  <a:prstClr val="black"/>
                </a:solidFill>
                <a:latin typeface="Calibri" panose="020F0502020204030204"/>
              </a:rPr>
              <a:t>- </a:t>
            </a:r>
            <a:r>
              <a:rPr lang="en-US" sz="2400" b="1" i="1">
                <a:solidFill>
                  <a:prstClr val="black"/>
                </a:solidFill>
                <a:latin typeface="Calibri" panose="020F0502020204030204"/>
              </a:rPr>
              <a:t>Winner of the Best Paper </a:t>
            </a:r>
            <a:r>
              <a:rPr lang="en-US" sz="2400" b="1" i="1">
                <a:solidFill>
                  <a:prstClr val="black"/>
                </a:solidFill>
                <a:latin typeface="Calibri" panose="020F0502020204030204"/>
              </a:rPr>
              <a:t>Award </a:t>
            </a:r>
            <a:r>
              <a:rPr lang="en-US" sz="2400" b="1" i="1" smtClean="0">
                <a:solidFill>
                  <a:prstClr val="black"/>
                </a:solidFill>
                <a:latin typeface="Calibri" panose="020F0502020204030204"/>
              </a:rPr>
              <a:t>- 1st Place - </a:t>
            </a:r>
            <a:r>
              <a:rPr lang="en-US" sz="2400" b="1" i="1">
                <a:solidFill>
                  <a:prstClr val="black"/>
                </a:solidFill>
                <a:latin typeface="Calibri" panose="020F0502020204030204"/>
              </a:rPr>
              <a:t>CARMA </a:t>
            </a:r>
            <a:r>
              <a:rPr lang="en-US" sz="2400" b="1" i="1">
                <a:solidFill>
                  <a:prstClr val="black"/>
                </a:solidFill>
                <a:latin typeface="Calibri" panose="020F0502020204030204"/>
              </a:rPr>
              <a:t>2023</a:t>
            </a:r>
            <a:r>
              <a:rPr lang="it-IT" sz="2400" b="1" i="1" smtClean="0">
                <a:solidFill>
                  <a:prstClr val="black"/>
                </a:solidFill>
                <a:latin typeface="Calibri" panose="020F0502020204030204"/>
              </a:rPr>
              <a:t>)</a:t>
            </a:r>
            <a:r>
              <a:rPr lang="it-IT" sz="2400" i="1" smtClean="0">
                <a:solidFill>
                  <a:prstClr val="black"/>
                </a:solidFill>
                <a:latin typeface="Calibri" panose="020F0502020204030204"/>
              </a:rPr>
              <a:t> </a:t>
            </a:r>
            <a:r>
              <a:rPr lang="en-US" sz="2400" smtClean="0">
                <a:solidFill>
                  <a:prstClr val="black"/>
                </a:solidFill>
                <a:latin typeface="Calibri" panose="020F0502020204030204"/>
              </a:rPr>
              <a:t>is </a:t>
            </a:r>
            <a:r>
              <a:rPr lang="en-US" sz="2400" b="1">
                <a:solidFill>
                  <a:prstClr val="black"/>
                </a:solidFill>
                <a:latin typeface="Calibri" panose="020F0502020204030204"/>
              </a:rPr>
              <a:t>FastText</a:t>
            </a:r>
            <a:r>
              <a:rPr lang="en-US" sz="2400">
                <a:solidFill>
                  <a:prstClr val="black"/>
                </a:solidFill>
                <a:latin typeface="Calibri" panose="020F0502020204030204"/>
              </a:rPr>
              <a:t> which is an evolution of </a:t>
            </a:r>
            <a:r>
              <a:rPr lang="en-US" sz="2400" b="1">
                <a:solidFill>
                  <a:prstClr val="black"/>
                </a:solidFill>
                <a:latin typeface="Calibri" panose="020F0502020204030204"/>
              </a:rPr>
              <a:t>Word2Vec</a:t>
            </a:r>
            <a:r>
              <a:rPr lang="en-US" sz="2400">
                <a:solidFill>
                  <a:prstClr val="black"/>
                </a:solidFill>
                <a:latin typeface="Calibri" panose="020F0502020204030204"/>
              </a:rPr>
              <a:t>. </a:t>
            </a:r>
          </a:p>
          <a:p>
            <a:pPr marL="457200" indent="-457200">
              <a:buFont typeface="Wingdings" panose="05000000000000000000" pitchFamily="2" charset="2"/>
              <a:buChar char="§"/>
            </a:pPr>
            <a:r>
              <a:rPr lang="en-US" sz="2400" b="1">
                <a:solidFill>
                  <a:prstClr val="black"/>
                </a:solidFill>
                <a:latin typeface="Calibri" panose="020F0502020204030204"/>
              </a:rPr>
              <a:t>FastText</a:t>
            </a:r>
            <a:r>
              <a:rPr lang="en-US" sz="2400">
                <a:solidFill>
                  <a:prstClr val="black"/>
                </a:solidFill>
                <a:latin typeface="Calibri" panose="020F0502020204030204"/>
              </a:rPr>
              <a:t> enables to quickly train models on large corpora </a:t>
            </a:r>
          </a:p>
          <a:p>
            <a:pPr marL="457200" indent="-457200">
              <a:buFont typeface="Wingdings" panose="05000000000000000000" pitchFamily="2" charset="2"/>
              <a:buChar char="§"/>
            </a:pPr>
            <a:r>
              <a:rPr lang="en-US" sz="2400" b="1">
                <a:solidFill>
                  <a:prstClr val="black"/>
                </a:solidFill>
                <a:latin typeface="Calibri" panose="020F0502020204030204"/>
              </a:rPr>
              <a:t>FastText</a:t>
            </a:r>
            <a:r>
              <a:rPr lang="en-US" sz="2400">
                <a:solidFill>
                  <a:prstClr val="black"/>
                </a:solidFill>
                <a:latin typeface="Calibri" panose="020F0502020204030204"/>
              </a:rPr>
              <a:t> make use of hierarchical soft-max based which is able to noticeably drop computational complexity and can be trained on more than one billion words in less than ten minutes using a standard multicore </a:t>
            </a:r>
            <a:r>
              <a:rPr lang="en-US" sz="2400" b="1">
                <a:solidFill>
                  <a:prstClr val="black"/>
                </a:solidFill>
                <a:latin typeface="Calibri" panose="020F0502020204030204"/>
              </a:rPr>
              <a:t>CPU</a:t>
            </a:r>
            <a:r>
              <a:rPr lang="en-US" sz="2400">
                <a:solidFill>
                  <a:prstClr val="black"/>
                </a:solidFill>
                <a:latin typeface="Calibri" panose="020F0502020204030204"/>
              </a:rPr>
              <a:t>. </a:t>
            </a:r>
            <a:endParaRPr lang="it-IT" sz="2400">
              <a:solidFill>
                <a:prstClr val="black"/>
              </a:solidFill>
              <a:latin typeface="Calibri" panose="020F0502020204030204"/>
            </a:endParaRPr>
          </a:p>
        </p:txBody>
      </p:sp>
      <p:pic>
        <p:nvPicPr>
          <p:cNvPr id="14" name="Immagine 13" descr="Immagine che contiene testo&#10;&#10;Descrizione generata automaticamente">
            <a:extLst>
              <a:ext uri="{FF2B5EF4-FFF2-40B4-BE49-F238E27FC236}">
                <a16:creationId xmlns:a16="http://schemas.microsoft.com/office/drawing/2014/main" id="{BB1DBCC2-3120-22C8-99C9-4D136CA2AC7A}"/>
              </a:ext>
            </a:extLst>
          </p:cNvPr>
          <p:cNvPicPr>
            <a:picLocks noChangeAspect="1"/>
          </p:cNvPicPr>
          <p:nvPr/>
        </p:nvPicPr>
        <p:blipFill>
          <a:blip r:embed="rId3"/>
          <a:stretch>
            <a:fillRect/>
          </a:stretch>
        </p:blipFill>
        <p:spPr>
          <a:xfrm>
            <a:off x="3674423" y="4381374"/>
            <a:ext cx="5001744" cy="2380976"/>
          </a:xfrm>
          <a:prstGeom prst="rect">
            <a:avLst/>
          </a:prstGeom>
        </p:spPr>
      </p:pic>
    </p:spTree>
    <p:extLst>
      <p:ext uri="{BB962C8B-B14F-4D97-AF65-F5344CB8AC3E}">
        <p14:creationId xmlns:p14="http://schemas.microsoft.com/office/powerpoint/2010/main" val="4020885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5</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AF466C80-02C7-D114-370E-FCF1C028751E}"/>
              </a:ext>
            </a:extLst>
          </p:cNvPr>
          <p:cNvSpPr txBox="1">
            <a:spLocks/>
          </p:cNvSpPr>
          <p:nvPr/>
        </p:nvSpPr>
        <p:spPr bwMode="auto">
          <a:xfrm>
            <a:off x="838200" y="1301185"/>
            <a:ext cx="112045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u="sng" smtClean="0"/>
              <a:t>Why a new Index?</a:t>
            </a:r>
            <a:endParaRPr lang="en-US" u="sng" dirty="0"/>
          </a:p>
        </p:txBody>
      </p:sp>
      <p:sp>
        <p:nvSpPr>
          <p:cNvPr id="9" name="Rettangolo 8">
            <a:extLst>
              <a:ext uri="{FF2B5EF4-FFF2-40B4-BE49-F238E27FC236}">
                <a16:creationId xmlns:a16="http://schemas.microsoft.com/office/drawing/2014/main" id="{04A2FF46-B66A-0B94-26A3-2A583E740A2C}"/>
              </a:ext>
            </a:extLst>
          </p:cNvPr>
          <p:cNvSpPr/>
          <p:nvPr/>
        </p:nvSpPr>
        <p:spPr>
          <a:xfrm>
            <a:off x="574295" y="1947041"/>
            <a:ext cx="6081686" cy="395499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ISTAT’s Index (SMEI) needed a revision to deal with new events (Covid pandemic)</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The proposed </a:t>
            </a:r>
            <a:r>
              <a:rPr lang="en-GB" sz="2800" dirty="0">
                <a:solidFill>
                  <a:schemeClr val="tx1"/>
                </a:solidFill>
                <a:latin typeface="Calibri" panose="020F0502020204030204"/>
              </a:rPr>
              <a:t>model </a:t>
            </a: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may have a higher adaptability to new information</a:t>
            </a:r>
          </a:p>
          <a:p>
            <a:pPr marL="228600" indent="-228600">
              <a:lnSpc>
                <a:spcPct val="90000"/>
              </a:lnSpc>
              <a:spcBef>
                <a:spcPts val="1200"/>
              </a:spcBef>
              <a:spcAft>
                <a:spcPts val="1200"/>
              </a:spcAft>
              <a:buFont typeface="Arial" panose="020B0604020202020204" pitchFamily="34" charset="0"/>
              <a:buChar char="•"/>
              <a:defRPr/>
            </a:pPr>
            <a:r>
              <a:rPr lang="en-GB" sz="2800" dirty="0">
                <a:solidFill>
                  <a:schemeClr val="tx1"/>
                </a:solidFill>
                <a:latin typeface="Calibri" panose="020F0502020204030204"/>
              </a:rPr>
              <a:t>The proposed model is a neural network that has been trained on a set of labelled Tweets that do not contain references to the pandemic</a:t>
            </a:r>
            <a:endPar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0" name="Rettangolo 9">
            <a:extLst>
              <a:ext uri="{FF2B5EF4-FFF2-40B4-BE49-F238E27FC236}">
                <a16:creationId xmlns:a16="http://schemas.microsoft.com/office/drawing/2014/main" id="{8743A0A9-7DEC-561D-581A-AB19E7C1261F}"/>
              </a:ext>
            </a:extLst>
          </p:cNvPr>
          <p:cNvSpPr/>
          <p:nvPr/>
        </p:nvSpPr>
        <p:spPr>
          <a:xfrm>
            <a:off x="7255173" y="1493545"/>
            <a:ext cx="4408602" cy="303875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rPr>
              <a:t>Computed daily using the sentiment predicted by the model on a set of tweets</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lang="en-US" sz="2000" dirty="0">
                <a:solidFill>
                  <a:prstClr val="black"/>
                </a:solidFill>
                <a:latin typeface="Calibri" panose="020F0502020204030204"/>
              </a:rPr>
              <a:t>The sentiment is predicted using a neural network</a:t>
            </a:r>
            <a:endParaRPr kumimoji="0" lang="en-US" sz="2000" b="0" i="0" u="none" strike="noStrike" kern="1200" cap="none" spc="0" normalizeH="0" baseline="0" noProof="0" dirty="0">
              <a:ln>
                <a:noFill/>
              </a:ln>
              <a:solidFill>
                <a:prstClr val="black"/>
              </a:solidFill>
              <a:effectLst/>
              <a:uLnTx/>
              <a:uFillTx/>
              <a:latin typeface="Calibri" panose="020F0502020204030204"/>
            </a:endParaRPr>
          </a:p>
          <a:p>
            <a:pPr marL="228600" indent="-228600">
              <a:lnSpc>
                <a:spcPct val="90000"/>
              </a:lnSpc>
              <a:spcBef>
                <a:spcPts val="1200"/>
              </a:spcBef>
              <a:spcAft>
                <a:spcPts val="1200"/>
              </a:spcAft>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rPr>
              <a:t>The set of tweets is the same used by ISTAT for the SMEI</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rPr>
              <a:t>Computed for the first half of 2020</a:t>
            </a:r>
          </a:p>
        </p:txBody>
      </p:sp>
      <mc:AlternateContent xmlns:mc="http://schemas.openxmlformats.org/markup-compatibility/2006">
        <mc:Choice xmlns:a14="http://schemas.microsoft.com/office/drawing/2010/main" Requires="a14">
          <p:sp>
            <p:nvSpPr>
              <p:cNvPr id="11" name="Rettangolo 10">
                <a:extLst>
                  <a:ext uri="{FF2B5EF4-FFF2-40B4-BE49-F238E27FC236}">
                    <a16:creationId xmlns:a16="http://schemas.microsoft.com/office/drawing/2014/main" id="{7BE5C853-F0E8-22F7-608D-A832C6DD4A42}"/>
                  </a:ext>
                </a:extLst>
              </p:cNvPr>
              <p:cNvSpPr/>
              <p:nvPr/>
            </p:nvSpPr>
            <p:spPr>
              <a:xfrm>
                <a:off x="6951951" y="5037982"/>
                <a:ext cx="4913984" cy="118514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𝐷𝐿</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𝑆𝑀𝐸𝐼</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𝑁</m:t>
                              </m:r>
                            </m:sub>
                          </m:sSub>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𝑁</m:t>
                              </m:r>
                            </m:sub>
                          </m:sSub>
                        </m:den>
                      </m:f>
                    </m:oMath>
                  </m:oMathPara>
                </a14:m>
                <a:endParaRPr lang="en-US" sz="2800" dirty="0">
                  <a:solidFill>
                    <a:schemeClr val="tx1"/>
                  </a:solidFill>
                </a:endParaRPr>
              </a:p>
            </p:txBody>
          </p:sp>
        </mc:Choice>
        <mc:Fallback>
          <p:sp>
            <p:nvSpPr>
              <p:cNvPr id="11" name="Rettangolo 10">
                <a:extLst>
                  <a:ext uri="{FF2B5EF4-FFF2-40B4-BE49-F238E27FC236}">
                    <a16:creationId xmlns:a16="http://schemas.microsoft.com/office/drawing/2014/main" id="{7BE5C853-F0E8-22F7-608D-A832C6DD4A42}"/>
                  </a:ext>
                </a:extLst>
              </p:cNvPr>
              <p:cNvSpPr>
                <a:spLocks noRot="1" noChangeAspect="1" noMove="1" noResize="1" noEditPoints="1" noAdjustHandles="1" noChangeArrowheads="1" noChangeShapeType="1" noTextEdit="1"/>
              </p:cNvSpPr>
              <p:nvPr/>
            </p:nvSpPr>
            <p:spPr>
              <a:xfrm>
                <a:off x="6951951" y="5037982"/>
                <a:ext cx="4913984" cy="1185143"/>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it-IT">
                    <a:noFill/>
                  </a:rPr>
                  <a:t> </a:t>
                </a:r>
              </a:p>
            </p:txBody>
          </p:sp>
        </mc:Fallback>
      </mc:AlternateContent>
    </p:spTree>
    <p:extLst>
      <p:ext uri="{BB962C8B-B14F-4D97-AF65-F5344CB8AC3E}">
        <p14:creationId xmlns:p14="http://schemas.microsoft.com/office/powerpoint/2010/main" val="2589817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6</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BF8C2BC0-F031-5BBD-EDA8-B0479B2A2EFE}"/>
              </a:ext>
            </a:extLst>
          </p:cNvPr>
          <p:cNvSpPr txBox="1">
            <a:spLocks/>
          </p:cNvSpPr>
          <p:nvPr/>
        </p:nvSpPr>
        <p:spPr bwMode="auto">
          <a:xfrm>
            <a:off x="3958934" y="1220841"/>
            <a:ext cx="105156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mtClean="0">
                <a:latin typeface="Verdana Pro Cond Light" panose="020B0306030504040204" pitchFamily="34" charset="0"/>
              </a:rPr>
              <a:t>The proposed Index (DL-SMEI)</a:t>
            </a:r>
            <a:endParaRPr lang="en-US" dirty="0">
              <a:latin typeface="Verdana Pro Cond Light" panose="020B0306030504040204" pitchFamily="34" charset="0"/>
            </a:endParaRPr>
          </a:p>
        </p:txBody>
      </p:sp>
      <p:pic>
        <p:nvPicPr>
          <p:cNvPr id="9" name="Immagine 8">
            <a:extLst>
              <a:ext uri="{FF2B5EF4-FFF2-40B4-BE49-F238E27FC236}">
                <a16:creationId xmlns:a16="http://schemas.microsoft.com/office/drawing/2014/main" id="{366BC692-E5C3-9C47-A936-397E86B4E4D9}"/>
              </a:ext>
            </a:extLst>
          </p:cNvPr>
          <p:cNvPicPr>
            <a:picLocks noChangeAspect="1"/>
          </p:cNvPicPr>
          <p:nvPr/>
        </p:nvPicPr>
        <p:blipFill>
          <a:blip r:embed="rId3"/>
          <a:stretch>
            <a:fillRect/>
          </a:stretch>
        </p:blipFill>
        <p:spPr>
          <a:xfrm>
            <a:off x="273269" y="1681015"/>
            <a:ext cx="11645462" cy="3635992"/>
          </a:xfrm>
          <a:prstGeom prst="rect">
            <a:avLst/>
          </a:prstGeom>
          <a:effectLst>
            <a:outerShdw blurRad="50800" dist="38100" dir="5400000" algn="t" rotWithShape="0">
              <a:prstClr val="black">
                <a:alpha val="69000"/>
              </a:prstClr>
            </a:outerShdw>
          </a:effectLst>
        </p:spPr>
      </p:pic>
      <p:cxnSp>
        <p:nvCxnSpPr>
          <p:cNvPr id="10" name="Connettore diritto 9">
            <a:extLst>
              <a:ext uri="{FF2B5EF4-FFF2-40B4-BE49-F238E27FC236}">
                <a16:creationId xmlns:a16="http://schemas.microsoft.com/office/drawing/2014/main" id="{B7367086-932C-15DC-8E39-C6992614F79A}"/>
              </a:ext>
            </a:extLst>
          </p:cNvPr>
          <p:cNvCxnSpPr>
            <a:cxnSpLocks/>
          </p:cNvCxnSpPr>
          <p:nvPr/>
        </p:nvCxnSpPr>
        <p:spPr>
          <a:xfrm>
            <a:off x="5717628" y="1831920"/>
            <a:ext cx="0" cy="278212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4BC8C19-948C-5AA2-9775-F1079C940678}"/>
              </a:ext>
            </a:extLst>
          </p:cNvPr>
          <p:cNvSpPr txBox="1"/>
          <p:nvPr/>
        </p:nvSpPr>
        <p:spPr>
          <a:xfrm>
            <a:off x="1932707" y="5531110"/>
            <a:ext cx="2026227" cy="584775"/>
          </a:xfrm>
          <a:prstGeom prst="rect">
            <a:avLst/>
          </a:prstGeom>
          <a:noFill/>
        </p:spPr>
        <p:txBody>
          <a:bodyPr wrap="square" rtlCol="0">
            <a:spAutoFit/>
          </a:bodyPr>
          <a:lstStyle/>
          <a:p>
            <a:pPr algn="ctr"/>
            <a:r>
              <a:rPr lang="it-IT" sz="3200" dirty="0"/>
              <a:t>-0.157</a:t>
            </a:r>
            <a:endParaRPr lang="en-GB" sz="3200" dirty="0"/>
          </a:p>
        </p:txBody>
      </p:sp>
      <p:sp>
        <p:nvSpPr>
          <p:cNvPr id="12" name="CasellaDiTesto 11">
            <a:extLst>
              <a:ext uri="{FF2B5EF4-FFF2-40B4-BE49-F238E27FC236}">
                <a16:creationId xmlns:a16="http://schemas.microsoft.com/office/drawing/2014/main" id="{254A55E0-021D-D433-2BFF-15665CBBA29D}"/>
              </a:ext>
            </a:extLst>
          </p:cNvPr>
          <p:cNvSpPr txBox="1"/>
          <p:nvPr/>
        </p:nvSpPr>
        <p:spPr>
          <a:xfrm>
            <a:off x="6338873" y="5531108"/>
            <a:ext cx="2026227" cy="584775"/>
          </a:xfrm>
          <a:prstGeom prst="rect">
            <a:avLst/>
          </a:prstGeom>
          <a:noFill/>
        </p:spPr>
        <p:txBody>
          <a:bodyPr wrap="square" rtlCol="0">
            <a:spAutoFit/>
          </a:bodyPr>
          <a:lstStyle/>
          <a:p>
            <a:pPr algn="ctr"/>
            <a:r>
              <a:rPr lang="it-IT" sz="3200" dirty="0"/>
              <a:t>-0.260</a:t>
            </a:r>
            <a:endParaRPr lang="en-GB" sz="3200" dirty="0"/>
          </a:p>
        </p:txBody>
      </p:sp>
      <p:sp>
        <p:nvSpPr>
          <p:cNvPr id="13" name="CasellaDiTesto 12">
            <a:extLst>
              <a:ext uri="{FF2B5EF4-FFF2-40B4-BE49-F238E27FC236}">
                <a16:creationId xmlns:a16="http://schemas.microsoft.com/office/drawing/2014/main" id="{EE513466-75DA-E32A-0357-22FE2D41A91E}"/>
              </a:ext>
            </a:extLst>
          </p:cNvPr>
          <p:cNvSpPr txBox="1"/>
          <p:nvPr/>
        </p:nvSpPr>
        <p:spPr>
          <a:xfrm>
            <a:off x="9327573" y="5531108"/>
            <a:ext cx="2026227" cy="584775"/>
          </a:xfrm>
          <a:prstGeom prst="rect">
            <a:avLst/>
          </a:prstGeom>
          <a:noFill/>
        </p:spPr>
        <p:txBody>
          <a:bodyPr wrap="square" rtlCol="0">
            <a:spAutoFit/>
          </a:bodyPr>
          <a:lstStyle/>
          <a:p>
            <a:pPr algn="ctr"/>
            <a:r>
              <a:rPr lang="it-IT" sz="3200" dirty="0"/>
              <a:t>-0.190</a:t>
            </a:r>
            <a:endParaRPr lang="en-GB" sz="3200" dirty="0"/>
          </a:p>
        </p:txBody>
      </p:sp>
      <p:sp>
        <p:nvSpPr>
          <p:cNvPr id="15" name="CasellaDiTesto 14">
            <a:extLst>
              <a:ext uri="{FF2B5EF4-FFF2-40B4-BE49-F238E27FC236}">
                <a16:creationId xmlns:a16="http://schemas.microsoft.com/office/drawing/2014/main" id="{1A5CB396-1E93-DAEB-3515-B51AABAE1FBB}"/>
              </a:ext>
            </a:extLst>
          </p:cNvPr>
          <p:cNvSpPr txBox="1"/>
          <p:nvPr/>
        </p:nvSpPr>
        <p:spPr>
          <a:xfrm>
            <a:off x="6424452" y="1852940"/>
            <a:ext cx="1618586" cy="954107"/>
          </a:xfrm>
          <a:prstGeom prst="rect">
            <a:avLst/>
          </a:prstGeom>
          <a:solidFill>
            <a:srgbClr val="FF0000"/>
          </a:solidFill>
        </p:spPr>
        <p:txBody>
          <a:bodyPr wrap="square" rtlCol="0">
            <a:spAutoFit/>
          </a:bodyPr>
          <a:lstStyle/>
          <a:p>
            <a:pPr algn="ctr"/>
            <a:r>
              <a:rPr lang="it-IT" sz="2800" dirty="0">
                <a:solidFill>
                  <a:schemeClr val="bg1"/>
                </a:solidFill>
              </a:rPr>
              <a:t>+ 10.3% </a:t>
            </a:r>
            <a:r>
              <a:rPr lang="it-IT" sz="2800" dirty="0" err="1">
                <a:solidFill>
                  <a:schemeClr val="bg1"/>
                </a:solidFill>
              </a:rPr>
              <a:t>negatives</a:t>
            </a:r>
            <a:endParaRPr lang="en-GB" sz="2800" dirty="0">
              <a:solidFill>
                <a:schemeClr val="bg1"/>
              </a:solidFill>
            </a:endParaRPr>
          </a:p>
        </p:txBody>
      </p:sp>
      <p:cxnSp>
        <p:nvCxnSpPr>
          <p:cNvPr id="16" name="Connettore diritto 15">
            <a:extLst>
              <a:ext uri="{FF2B5EF4-FFF2-40B4-BE49-F238E27FC236}">
                <a16:creationId xmlns:a16="http://schemas.microsoft.com/office/drawing/2014/main" id="{649326F7-FFEC-81C7-834F-44C49E4544A8}"/>
              </a:ext>
            </a:extLst>
          </p:cNvPr>
          <p:cNvCxnSpPr>
            <a:cxnSpLocks/>
          </p:cNvCxnSpPr>
          <p:nvPr/>
        </p:nvCxnSpPr>
        <p:spPr>
          <a:xfrm>
            <a:off x="8981089" y="1831920"/>
            <a:ext cx="0" cy="278212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3EF92848-EBB1-E0B3-4780-537F51E5E8BB}"/>
              </a:ext>
            </a:extLst>
          </p:cNvPr>
          <p:cNvCxnSpPr>
            <a:cxnSpLocks/>
          </p:cNvCxnSpPr>
          <p:nvPr/>
        </p:nvCxnSpPr>
        <p:spPr>
          <a:xfrm>
            <a:off x="5717628" y="5358137"/>
            <a:ext cx="0" cy="90580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643585BB-2668-D448-0A4D-099863545951}"/>
              </a:ext>
            </a:extLst>
          </p:cNvPr>
          <p:cNvCxnSpPr>
            <a:cxnSpLocks/>
          </p:cNvCxnSpPr>
          <p:nvPr/>
        </p:nvCxnSpPr>
        <p:spPr>
          <a:xfrm>
            <a:off x="8986345" y="5317007"/>
            <a:ext cx="0" cy="946932"/>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9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7</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pic>
        <p:nvPicPr>
          <p:cNvPr id="7" name="Segnaposto contenuto 10">
            <a:extLst>
              <a:ext uri="{FF2B5EF4-FFF2-40B4-BE49-F238E27FC236}">
                <a16:creationId xmlns:a16="http://schemas.microsoft.com/office/drawing/2014/main" id="{CABC55B4-8351-E9F3-E765-F2B1385E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85445" y="1264024"/>
            <a:ext cx="2926388" cy="146319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Segnaposto contenuto 12">
            <a:extLst>
              <a:ext uri="{FF2B5EF4-FFF2-40B4-BE49-F238E27FC236}">
                <a16:creationId xmlns:a16="http://schemas.microsoft.com/office/drawing/2014/main" id="{081FA3EE-CE47-C45A-680F-EA0B25998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3048794"/>
            <a:ext cx="2753833" cy="1376917"/>
          </a:xfrm>
          <a:prstGeom prst="rect">
            <a:avLst/>
          </a:prstGeom>
          <a:effectLst>
            <a:outerShdw blurRad="50800" dist="38100" dir="2700000" algn="tl" rotWithShape="0">
              <a:prstClr val="black">
                <a:alpha val="40000"/>
              </a:prstClr>
            </a:outerShdw>
          </a:effectLst>
        </p:spPr>
      </p:pic>
      <p:pic>
        <p:nvPicPr>
          <p:cNvPr id="10" name="Immagine 9">
            <a:extLst>
              <a:ext uri="{FF2B5EF4-FFF2-40B4-BE49-F238E27FC236}">
                <a16:creationId xmlns:a16="http://schemas.microsoft.com/office/drawing/2014/main" id="{5206DB3F-14A3-4769-ACC4-28DAA3B6D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0" y="4747287"/>
            <a:ext cx="2754132" cy="1377066"/>
          </a:xfrm>
          <a:prstGeom prst="rect">
            <a:avLst/>
          </a:prstGeom>
          <a:effectLst>
            <a:outerShdw blurRad="50800" dist="38100" dir="2700000" algn="tl" rotWithShape="0">
              <a:prstClr val="black">
                <a:alpha val="40000"/>
              </a:prstClr>
            </a:outerShdw>
          </a:effectLst>
        </p:spPr>
      </p:pic>
      <p:sp>
        <p:nvSpPr>
          <p:cNvPr id="11" name="CasellaDiTesto 10">
            <a:extLst>
              <a:ext uri="{FF2B5EF4-FFF2-40B4-BE49-F238E27FC236}">
                <a16:creationId xmlns:a16="http://schemas.microsoft.com/office/drawing/2014/main" id="{F4B86926-EE2B-A2B9-8106-78F94021BB79}"/>
              </a:ext>
            </a:extLst>
          </p:cNvPr>
          <p:cNvSpPr txBox="1"/>
          <p:nvPr/>
        </p:nvSpPr>
        <p:spPr>
          <a:xfrm>
            <a:off x="1856509" y="1715522"/>
            <a:ext cx="3809999" cy="578882"/>
          </a:xfrm>
          <a:prstGeom prst="roundRect">
            <a:avLst/>
          </a:prstGeom>
          <a:noFill/>
          <a:ln w="19050">
            <a:solidFill>
              <a:srgbClr val="91C2F3"/>
            </a:solidFill>
          </a:ln>
        </p:spPr>
        <p:txBody>
          <a:bodyPr wrap="square" rtlCol="0">
            <a:spAutoFit/>
          </a:bodyPr>
          <a:lstStyle/>
          <a:p>
            <a:pPr algn="ctr"/>
            <a:r>
              <a:rPr lang="it-IT" sz="2800" dirty="0"/>
              <a:t>1</a:t>
            </a:r>
            <a:r>
              <a:rPr lang="it-IT" sz="2800" baseline="30000" dirty="0"/>
              <a:t>st</a:t>
            </a:r>
            <a:r>
              <a:rPr lang="it-IT" sz="2800" dirty="0"/>
              <a:t> </a:t>
            </a:r>
            <a:r>
              <a:rPr lang="it-IT" sz="2800" dirty="0" err="1"/>
              <a:t>January</a:t>
            </a:r>
            <a:r>
              <a:rPr lang="it-IT" sz="2800" dirty="0"/>
              <a:t> – 7</a:t>
            </a:r>
            <a:r>
              <a:rPr lang="it-IT" sz="2800" baseline="30000" dirty="0"/>
              <a:t>th</a:t>
            </a:r>
            <a:r>
              <a:rPr lang="it-IT" sz="2800" dirty="0"/>
              <a:t> March</a:t>
            </a:r>
            <a:endParaRPr lang="en-GB" sz="2800" dirty="0"/>
          </a:p>
        </p:txBody>
      </p:sp>
      <p:sp>
        <p:nvSpPr>
          <p:cNvPr id="12" name="CasellaDiTesto 11">
            <a:extLst>
              <a:ext uri="{FF2B5EF4-FFF2-40B4-BE49-F238E27FC236}">
                <a16:creationId xmlns:a16="http://schemas.microsoft.com/office/drawing/2014/main" id="{6B876AD0-9063-A5F8-5C2F-A68AE7E719D3}"/>
              </a:ext>
            </a:extLst>
          </p:cNvPr>
          <p:cNvSpPr txBox="1"/>
          <p:nvPr/>
        </p:nvSpPr>
        <p:spPr>
          <a:xfrm>
            <a:off x="1856509" y="3392488"/>
            <a:ext cx="3810000" cy="578882"/>
          </a:xfrm>
          <a:prstGeom prst="roundRect">
            <a:avLst/>
          </a:prstGeom>
          <a:noFill/>
          <a:ln w="19050">
            <a:solidFill>
              <a:srgbClr val="91C2F3"/>
            </a:solidFill>
          </a:ln>
        </p:spPr>
        <p:txBody>
          <a:bodyPr wrap="square" rtlCol="0">
            <a:spAutoFit/>
          </a:bodyPr>
          <a:lstStyle/>
          <a:p>
            <a:pPr algn="ctr"/>
            <a:r>
              <a:rPr lang="it-IT" sz="2800" dirty="0"/>
              <a:t>8</a:t>
            </a:r>
            <a:r>
              <a:rPr lang="it-IT" sz="2800" baseline="30000" dirty="0"/>
              <a:t>th</a:t>
            </a:r>
            <a:r>
              <a:rPr lang="it-IT" sz="2800" dirty="0"/>
              <a:t> March – 21</a:t>
            </a:r>
            <a:r>
              <a:rPr lang="it-IT" sz="2800" baseline="30000" dirty="0"/>
              <a:t>st</a:t>
            </a:r>
            <a:r>
              <a:rPr lang="it-IT" sz="2800" dirty="0"/>
              <a:t> April</a:t>
            </a:r>
            <a:endParaRPr lang="en-GB" sz="2800" dirty="0"/>
          </a:p>
        </p:txBody>
      </p:sp>
      <p:sp>
        <p:nvSpPr>
          <p:cNvPr id="13" name="CasellaDiTesto 12">
            <a:extLst>
              <a:ext uri="{FF2B5EF4-FFF2-40B4-BE49-F238E27FC236}">
                <a16:creationId xmlns:a16="http://schemas.microsoft.com/office/drawing/2014/main" id="{F03E905E-A823-2370-8D62-65449219A714}"/>
              </a:ext>
            </a:extLst>
          </p:cNvPr>
          <p:cNvSpPr txBox="1"/>
          <p:nvPr/>
        </p:nvSpPr>
        <p:spPr>
          <a:xfrm>
            <a:off x="1856510" y="5088137"/>
            <a:ext cx="3810000" cy="578882"/>
          </a:xfrm>
          <a:prstGeom prst="roundRect">
            <a:avLst/>
          </a:prstGeom>
          <a:noFill/>
          <a:ln w="19050">
            <a:solidFill>
              <a:srgbClr val="91C2F3"/>
            </a:solidFill>
          </a:ln>
        </p:spPr>
        <p:txBody>
          <a:bodyPr wrap="square" rtlCol="0">
            <a:spAutoFit/>
          </a:bodyPr>
          <a:lstStyle/>
          <a:p>
            <a:pPr algn="ctr"/>
            <a:r>
              <a:rPr lang="it-IT" sz="2800" dirty="0"/>
              <a:t>22</a:t>
            </a:r>
            <a:r>
              <a:rPr lang="it-IT" sz="2800" baseline="30000" dirty="0"/>
              <a:t>nd</a:t>
            </a:r>
            <a:r>
              <a:rPr lang="it-IT" sz="2800" dirty="0"/>
              <a:t> April – 31</a:t>
            </a:r>
            <a:r>
              <a:rPr lang="it-IT" sz="2800" baseline="30000" dirty="0"/>
              <a:t>st</a:t>
            </a:r>
            <a:r>
              <a:rPr lang="it-IT" sz="2800" dirty="0"/>
              <a:t> </a:t>
            </a:r>
            <a:r>
              <a:rPr lang="it-IT" sz="2800" dirty="0" err="1"/>
              <a:t>May</a:t>
            </a:r>
            <a:endParaRPr lang="en-GB" sz="2800" dirty="0"/>
          </a:p>
        </p:txBody>
      </p:sp>
      <p:sp>
        <p:nvSpPr>
          <p:cNvPr id="15" name="Freccia a destra 14">
            <a:extLst>
              <a:ext uri="{FF2B5EF4-FFF2-40B4-BE49-F238E27FC236}">
                <a16:creationId xmlns:a16="http://schemas.microsoft.com/office/drawing/2014/main" id="{882C9C44-200B-1056-BF1D-89AEA85A2900}"/>
              </a:ext>
            </a:extLst>
          </p:cNvPr>
          <p:cNvSpPr/>
          <p:nvPr/>
        </p:nvSpPr>
        <p:spPr>
          <a:xfrm>
            <a:off x="159328" y="3353269"/>
            <a:ext cx="1101436" cy="5788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908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8</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AC535419-DA45-302E-F865-3FB7E80368C8}"/>
              </a:ext>
            </a:extLst>
          </p:cNvPr>
          <p:cNvSpPr txBox="1">
            <a:spLocks/>
          </p:cNvSpPr>
          <p:nvPr/>
        </p:nvSpPr>
        <p:spPr bwMode="auto">
          <a:xfrm>
            <a:off x="323469" y="1362421"/>
            <a:ext cx="12192000" cy="76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rm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z="4000" smtClean="0"/>
              <a:t>Focus on second period (</a:t>
            </a:r>
            <a:r>
              <a:rPr lang="it-IT" sz="4000" smtClean="0"/>
              <a:t>8</a:t>
            </a:r>
            <a:r>
              <a:rPr lang="it-IT" sz="4000" baseline="30000" smtClean="0"/>
              <a:t>th</a:t>
            </a:r>
            <a:r>
              <a:rPr lang="it-IT" sz="4000" smtClean="0"/>
              <a:t> March – 21</a:t>
            </a:r>
            <a:r>
              <a:rPr lang="it-IT" sz="4000" baseline="30000" smtClean="0"/>
              <a:t>st</a:t>
            </a:r>
            <a:r>
              <a:rPr lang="it-IT" sz="4000" smtClean="0"/>
              <a:t> April)</a:t>
            </a:r>
            <a:r>
              <a:rPr lang="en-US" sz="4000" smtClean="0"/>
              <a:t> </a:t>
            </a:r>
            <a:endParaRPr lang="en-US" sz="4000" dirty="0"/>
          </a:p>
        </p:txBody>
      </p:sp>
      <p:sp>
        <p:nvSpPr>
          <p:cNvPr id="9" name="Segnaposto testo 2">
            <a:extLst>
              <a:ext uri="{FF2B5EF4-FFF2-40B4-BE49-F238E27FC236}">
                <a16:creationId xmlns:a16="http://schemas.microsoft.com/office/drawing/2014/main" id="{B825D873-162B-BCA8-CAFA-BA6E4EC7F9D6}"/>
              </a:ext>
            </a:extLst>
          </p:cNvPr>
          <p:cNvSpPr>
            <a:spLocks noGrp="1"/>
          </p:cNvSpPr>
          <p:nvPr>
            <p:ph type="body" idx="1"/>
          </p:nvPr>
        </p:nvSpPr>
        <p:spPr>
          <a:xfrm>
            <a:off x="806788" y="2605501"/>
            <a:ext cx="5157787" cy="563251"/>
          </a:xfrm>
          <a:prstGeom prst="roundRect">
            <a:avLst/>
          </a:prstGeom>
          <a:noFill/>
          <a:ln w="25400">
            <a:solidFill>
              <a:srgbClr val="92D050"/>
            </a:solidFill>
          </a:ln>
        </p:spPr>
        <p:txBody>
          <a:bodyPr>
            <a:normAutofit/>
          </a:bodyPr>
          <a:lstStyle/>
          <a:p>
            <a:pPr algn="ctr"/>
            <a:r>
              <a:rPr lang="it-IT" sz="3200" b="0" dirty="0">
                <a:solidFill>
                  <a:srgbClr val="92D050"/>
                </a:solidFill>
              </a:rPr>
              <a:t>Positive words</a:t>
            </a:r>
            <a:endParaRPr lang="en-GB" sz="3200" b="0" dirty="0">
              <a:solidFill>
                <a:srgbClr val="92D050"/>
              </a:solidFill>
            </a:endParaRPr>
          </a:p>
        </p:txBody>
      </p:sp>
      <p:pic>
        <p:nvPicPr>
          <p:cNvPr id="10" name="Segnaposto contenuto 5">
            <a:extLst>
              <a:ext uri="{FF2B5EF4-FFF2-40B4-BE49-F238E27FC236}">
                <a16:creationId xmlns:a16="http://schemas.microsoft.com/office/drawing/2014/main" id="{ABF576B9-0987-D48C-64CC-78B388972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73" y="3378741"/>
            <a:ext cx="5293016" cy="2745088"/>
          </a:xfrm>
          <a:prstGeom prst="rect">
            <a:avLst/>
          </a:prstGeom>
          <a:effectLst>
            <a:outerShdw blurRad="50800" dist="38100" dir="5400000" algn="t" rotWithShape="0">
              <a:prstClr val="black">
                <a:alpha val="40000"/>
              </a:prstClr>
            </a:outerShdw>
          </a:effectLst>
        </p:spPr>
      </p:pic>
      <p:sp>
        <p:nvSpPr>
          <p:cNvPr id="11" name="Segnaposto testo 3">
            <a:extLst>
              <a:ext uri="{FF2B5EF4-FFF2-40B4-BE49-F238E27FC236}">
                <a16:creationId xmlns:a16="http://schemas.microsoft.com/office/drawing/2014/main" id="{95CB7CEC-133A-3A8D-A050-2DF1DE41FFC1}"/>
              </a:ext>
            </a:extLst>
          </p:cNvPr>
          <p:cNvSpPr txBox="1">
            <a:spLocks/>
          </p:cNvSpPr>
          <p:nvPr/>
        </p:nvSpPr>
        <p:spPr>
          <a:xfrm>
            <a:off x="6848959" y="2605502"/>
            <a:ext cx="5183188" cy="563251"/>
          </a:xfrm>
          <a:prstGeom prst="roundRect">
            <a:avLst/>
          </a:prstGeom>
          <a:solidFill>
            <a:schemeClr val="bg1"/>
          </a:solidFill>
          <a:ln w="25400">
            <a:solidFill>
              <a:srgbClr val="FF0000"/>
            </a:solidFill>
          </a:ln>
        </p:spPr>
        <p:txBody>
          <a:bodyPr vert="horz" lIns="91440" tIns="45720" rIns="91440" bIns="45720" rtlCol="0" anchor="b">
            <a:normAutofit fontScale="92500" lnSpcReduction="10000"/>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eaLnBrk="1" hangingPunct="1"/>
            <a:r>
              <a:rPr lang="it-IT" sz="3200" smtClean="0">
                <a:solidFill>
                  <a:srgbClr val="FF0000"/>
                </a:solidFill>
              </a:rPr>
              <a:t>Negative words</a:t>
            </a:r>
            <a:endParaRPr lang="en-GB" sz="3200" dirty="0">
              <a:solidFill>
                <a:srgbClr val="FF0000"/>
              </a:solidFill>
            </a:endParaRPr>
          </a:p>
        </p:txBody>
      </p:sp>
      <p:pic>
        <p:nvPicPr>
          <p:cNvPr id="12" name="Segnaposto contenuto 7">
            <a:extLst>
              <a:ext uri="{FF2B5EF4-FFF2-40B4-BE49-F238E27FC236}">
                <a16:creationId xmlns:a16="http://schemas.microsoft.com/office/drawing/2014/main" id="{2976904D-78C2-3440-06DB-712D3BFA9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316" y="3378741"/>
            <a:ext cx="4433310" cy="229922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294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9</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BF8C2BC0-F031-5BBD-EDA8-B0479B2A2EFE}"/>
              </a:ext>
            </a:extLst>
          </p:cNvPr>
          <p:cNvSpPr txBox="1">
            <a:spLocks/>
          </p:cNvSpPr>
          <p:nvPr/>
        </p:nvSpPr>
        <p:spPr bwMode="auto">
          <a:xfrm>
            <a:off x="435203" y="1482906"/>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mtClean="0"/>
              <a:t>Maximum and Minimum points</a:t>
            </a:r>
            <a:endParaRPr lang="en-US" dirty="0"/>
          </a:p>
        </p:txBody>
      </p:sp>
      <p:pic>
        <p:nvPicPr>
          <p:cNvPr id="9" name="Immagine 8">
            <a:extLst>
              <a:ext uri="{FF2B5EF4-FFF2-40B4-BE49-F238E27FC236}">
                <a16:creationId xmlns:a16="http://schemas.microsoft.com/office/drawing/2014/main" id="{83E822C2-0960-A425-033B-C27573942EFB}"/>
              </a:ext>
            </a:extLst>
          </p:cNvPr>
          <p:cNvPicPr>
            <a:picLocks noChangeAspect="1"/>
          </p:cNvPicPr>
          <p:nvPr/>
        </p:nvPicPr>
        <p:blipFill>
          <a:blip r:embed="rId3"/>
          <a:stretch>
            <a:fillRect/>
          </a:stretch>
        </p:blipFill>
        <p:spPr>
          <a:xfrm>
            <a:off x="308203" y="2233795"/>
            <a:ext cx="11430000" cy="3568720"/>
          </a:xfrm>
          <a:prstGeom prst="rect">
            <a:avLst/>
          </a:prstGeom>
          <a:effectLst>
            <a:outerShdw blurRad="50800" dist="38100" dir="5400000" algn="t" rotWithShape="0">
              <a:prstClr val="black">
                <a:alpha val="40000"/>
              </a:prstClr>
            </a:outerShdw>
          </a:effectLst>
        </p:spPr>
      </p:pic>
      <p:sp>
        <p:nvSpPr>
          <p:cNvPr id="10" name="Connettore 9">
            <a:extLst>
              <a:ext uri="{FF2B5EF4-FFF2-40B4-BE49-F238E27FC236}">
                <a16:creationId xmlns:a16="http://schemas.microsoft.com/office/drawing/2014/main" id="{9D0BB5FB-525D-7C15-E579-9D4C27E496BB}"/>
              </a:ext>
            </a:extLst>
          </p:cNvPr>
          <p:cNvSpPr/>
          <p:nvPr/>
        </p:nvSpPr>
        <p:spPr>
          <a:xfrm>
            <a:off x="5185003" y="2038867"/>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nettore 10">
            <a:extLst>
              <a:ext uri="{FF2B5EF4-FFF2-40B4-BE49-F238E27FC236}">
                <a16:creationId xmlns:a16="http://schemas.microsoft.com/office/drawing/2014/main" id="{324BE8B9-2303-B09A-126D-1189270EF206}"/>
              </a:ext>
            </a:extLst>
          </p:cNvPr>
          <p:cNvSpPr/>
          <p:nvPr/>
        </p:nvSpPr>
        <p:spPr>
          <a:xfrm>
            <a:off x="7809364" y="4626459"/>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nettore 11">
            <a:extLst>
              <a:ext uri="{FF2B5EF4-FFF2-40B4-BE49-F238E27FC236}">
                <a16:creationId xmlns:a16="http://schemas.microsoft.com/office/drawing/2014/main" id="{E3728B44-328F-0A1E-5BBD-0A1B00BC0164}"/>
              </a:ext>
            </a:extLst>
          </p:cNvPr>
          <p:cNvSpPr/>
          <p:nvPr/>
        </p:nvSpPr>
        <p:spPr>
          <a:xfrm>
            <a:off x="613003" y="2038867"/>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408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6bb7392-db91-43db-9b6a-d40b95d0671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363DC0D574C2C4BAADE7BDE2CC7A3EA" ma:contentTypeVersion="15" ma:contentTypeDescription="Create a new document." ma:contentTypeScope="" ma:versionID="6b638efe44edcf0a5a126cd5379eee9c">
  <xsd:schema xmlns:xsd="http://www.w3.org/2001/XMLSchema" xmlns:xs="http://www.w3.org/2001/XMLSchema" xmlns:p="http://schemas.microsoft.com/office/2006/metadata/properties" xmlns:ns3="c6bb7392-db91-43db-9b6a-d40b95d0671e" xmlns:ns4="c78848ff-9278-4b5b-81db-3b67e3af0c37" targetNamespace="http://schemas.microsoft.com/office/2006/metadata/properties" ma:root="true" ma:fieldsID="b2309f5116cf8d5bab44f87576b28789" ns3:_="" ns4:_="">
    <xsd:import namespace="c6bb7392-db91-43db-9b6a-d40b95d0671e"/>
    <xsd:import namespace="c78848ff-9278-4b5b-81db-3b67e3af0c3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7392-db91-43db-9b6a-d40b95d0671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8848ff-9278-4b5b-81db-3b67e3af0c3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F378BC-F4D0-4510-B4EC-07B6EFE18CF8}">
  <ds:schemaRefs>
    <ds:schemaRef ds:uri="c78848ff-9278-4b5b-81db-3b67e3af0c37"/>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c6bb7392-db91-43db-9b6a-d40b95d0671e"/>
    <ds:schemaRef ds:uri="http://www.w3.org/XML/1998/namespace"/>
  </ds:schemaRefs>
</ds:datastoreItem>
</file>

<file path=customXml/itemProps2.xml><?xml version="1.0" encoding="utf-8"?>
<ds:datastoreItem xmlns:ds="http://schemas.openxmlformats.org/officeDocument/2006/customXml" ds:itemID="{CC54BE70-97EF-43E3-807B-70C460B87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7392-db91-43db-9b6a-d40b95d0671e"/>
    <ds:schemaRef ds:uri="c78848ff-9278-4b5b-81db-3b67e3af0c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9C238D-4D5C-4783-820B-4854DCE45D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11775</TotalTime>
  <Words>1585</Words>
  <Application>Microsoft Office PowerPoint</Application>
  <PresentationFormat>Widescreen</PresentationFormat>
  <Paragraphs>196</Paragraphs>
  <Slides>22</Slides>
  <Notes>22</Notes>
  <HiddenSlides>0</HiddenSlides>
  <MMClips>0</MMClips>
  <ScaleCrop>false</ScaleCrop>
  <HeadingPairs>
    <vt:vector size="8" baseType="variant">
      <vt:variant>
        <vt:lpstr>Caratteri utilizzati</vt:lpstr>
      </vt:variant>
      <vt:variant>
        <vt:i4>12</vt:i4>
      </vt:variant>
      <vt:variant>
        <vt:lpstr>Tema</vt:lpstr>
      </vt:variant>
      <vt:variant>
        <vt:i4>1</vt:i4>
      </vt:variant>
      <vt:variant>
        <vt:lpstr>Server OLE incorporati</vt:lpstr>
      </vt:variant>
      <vt:variant>
        <vt:i4>1</vt:i4>
      </vt:variant>
      <vt:variant>
        <vt:lpstr>Titoli diapositive</vt:lpstr>
      </vt:variant>
      <vt:variant>
        <vt:i4>22</vt:i4>
      </vt:variant>
    </vt:vector>
  </HeadingPairs>
  <TitlesOfParts>
    <vt:vector size="36" baseType="lpstr">
      <vt:lpstr>Arial</vt:lpstr>
      <vt:lpstr>Arial Narrow</vt:lpstr>
      <vt:lpstr>Calibri</vt:lpstr>
      <vt:lpstr>Cambria Math</vt:lpstr>
      <vt:lpstr>Century Schoolbook</vt:lpstr>
      <vt:lpstr>Courier New</vt:lpstr>
      <vt:lpstr>DejaVu Sans</vt:lpstr>
      <vt:lpstr>Gill Sans MT</vt:lpstr>
      <vt:lpstr>Times New Roman</vt:lpstr>
      <vt:lpstr>Verdana Pro Cond Light</vt:lpstr>
      <vt:lpstr>Wingdings</vt:lpstr>
      <vt:lpstr>Wingdings 2</vt:lpstr>
      <vt:lpstr>elenco puntato</vt:lpstr>
      <vt:lpstr>Equation</vt:lpstr>
      <vt:lpstr> Artificial Intelligence as a driver for Innovation in Official Statistics Francesco Pugliese, Central Directorate for Methodology and Design of Statistical Processes, Istat  ARTIFICIAL INTELLIGENCE AND OFFICIAL STATISTICS: THE NEW FRONTIER OF INNOVATION Caserta | 12 November 2025 | University of Campania “Luigi Vanvitelli” | Department of Mathematics and Physics | Abramo Lincoln Street, 5 QUINDICESIMA GIORNATA ITALIANA DELLA STATISTICA    </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2: AI for Land Cover</vt:lpstr>
      <vt:lpstr>Use Case 2: AI for Land Cover (</vt:lpstr>
      <vt:lpstr>Use Case 2: AI for Land Cover</vt:lpstr>
      <vt:lpstr>Use Case 2: AI for Land Cover</vt:lpstr>
      <vt:lpstr>Use Case 2: AI for Land Cover</vt:lpstr>
      <vt:lpstr>Use Case 3: AI for the generation of Synthetic Data</vt:lpstr>
      <vt:lpstr>Use Case 3: AI for the generation of Synthetic Data</vt:lpstr>
      <vt:lpstr>Use Case 3: AI for the generation of Synthetic Data</vt:lpstr>
      <vt:lpstr>Use Case 3: AI for the generation of Synthetic Data</vt:lpstr>
      <vt:lpstr>Conclusions and Next Steps</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 Pugliese</cp:lastModifiedBy>
  <cp:revision>894</cp:revision>
  <dcterms:created xsi:type="dcterms:W3CDTF">2020-06-26T06:32:12Z</dcterms:created>
  <dcterms:modified xsi:type="dcterms:W3CDTF">2025-11-11T11:41:49Z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0x0101000363DC0D574C2C4BAADE7BDE2CC7A3EA</vt:lpwstr>
  </property>
  <property fmtid="{D5CDD505-2E9C-101B-9397-08002B2CF9AE}" pid="3" name="_dlc_DocIdItemGuid">
    <vt:lpwstr>11205160-d5cd-44f2-bf0d-d055913f1cd1</vt:lpwstr>
  </property>
</Properties>
</file>